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66" r:id="rId2"/>
    <p:sldId id="294" r:id="rId3"/>
    <p:sldId id="258" r:id="rId4"/>
    <p:sldId id="257" r:id="rId5"/>
    <p:sldId id="262" r:id="rId6"/>
    <p:sldId id="271" r:id="rId7"/>
    <p:sldId id="277" r:id="rId8"/>
    <p:sldId id="280" r:id="rId9"/>
    <p:sldId id="285" r:id="rId10"/>
    <p:sldId id="300" r:id="rId11"/>
    <p:sldId id="292" r:id="rId12"/>
    <p:sldId id="263" r:id="rId13"/>
    <p:sldId id="269" r:id="rId14"/>
    <p:sldId id="264" r:id="rId15"/>
    <p:sldId id="268" r:id="rId16"/>
    <p:sldId id="265" r:id="rId17"/>
    <p:sldId id="311" r:id="rId18"/>
    <p:sldId id="303" r:id="rId19"/>
    <p:sldId id="304" r:id="rId20"/>
    <p:sldId id="295" r:id="rId21"/>
    <p:sldId id="273" r:id="rId22"/>
    <p:sldId id="296" r:id="rId23"/>
    <p:sldId id="274" r:id="rId24"/>
    <p:sldId id="272" r:id="rId25"/>
    <p:sldId id="306" r:id="rId26"/>
    <p:sldId id="267" r:id="rId27"/>
    <p:sldId id="270" r:id="rId28"/>
    <p:sldId id="275" r:id="rId29"/>
    <p:sldId id="276" r:id="rId30"/>
    <p:sldId id="287" r:id="rId31"/>
    <p:sldId id="288" r:id="rId32"/>
    <p:sldId id="281" r:id="rId33"/>
    <p:sldId id="282" r:id="rId34"/>
    <p:sldId id="297" r:id="rId35"/>
    <p:sldId id="284" r:id="rId36"/>
    <p:sldId id="283" r:id="rId37"/>
    <p:sldId id="307" r:id="rId38"/>
    <p:sldId id="279" r:id="rId39"/>
    <p:sldId id="293" r:id="rId40"/>
    <p:sldId id="305" r:id="rId41"/>
    <p:sldId id="302" r:id="rId42"/>
    <p:sldId id="298" r:id="rId43"/>
    <p:sldId id="312" r:id="rId44"/>
    <p:sldId id="301" r:id="rId45"/>
    <p:sldId id="309" r:id="rId46"/>
    <p:sldId id="260" r:id="rId47"/>
    <p:sldId id="313" r:id="rId48"/>
    <p:sldId id="259" r:id="rId49"/>
    <p:sldId id="314" r:id="rId50"/>
    <p:sldId id="310" r:id="rId51"/>
    <p:sldId id="286" r:id="rId52"/>
    <p:sldId id="308" r:id="rId53"/>
    <p:sldId id="261" r:id="rId54"/>
    <p:sldId id="299" r:id="rId55"/>
    <p:sldId id="316" r:id="rId56"/>
    <p:sldId id="317" r:id="rId57"/>
    <p:sldId id="318" r:id="rId58"/>
    <p:sldId id="315" r:id="rId59"/>
    <p:sldId id="319" r:id="rId60"/>
    <p:sldId id="320" r:id="rId61"/>
    <p:sldId id="321" r:id="rId62"/>
    <p:sldId id="322" r:id="rId63"/>
    <p:sldId id="325" r:id="rId64"/>
    <p:sldId id="323" r:id="rId65"/>
    <p:sldId id="326" r:id="rId66"/>
    <p:sldId id="324" r:id="rId67"/>
    <p:sldId id="328" r:id="rId68"/>
    <p:sldId id="327" r:id="rId69"/>
    <p:sldId id="329" r:id="rId70"/>
    <p:sldId id="256" r:id="rId71"/>
    <p:sldId id="289" r:id="rId72"/>
    <p:sldId id="290" r:id="rId73"/>
    <p:sldId id="291" r:id="rId74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99FF"/>
    <a:srgbClr val="CCCCFF"/>
    <a:srgbClr val="FFCCFF"/>
    <a:srgbClr val="0000FF"/>
    <a:srgbClr val="CCFFCC"/>
    <a:srgbClr val="CCFFFF"/>
    <a:srgbClr val="336600"/>
    <a:srgbClr val="CFD5EA"/>
    <a:srgbClr val="E9EB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629" autoAdjust="0"/>
    <p:restoredTop sz="96900" autoAdjust="0"/>
  </p:normalViewPr>
  <p:slideViewPr>
    <p:cSldViewPr snapToGrid="0">
      <p:cViewPr varScale="1">
        <p:scale>
          <a:sx n="78" d="100"/>
          <a:sy n="78" d="100"/>
        </p:scale>
        <p:origin x="-84" y="-4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272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3.xml"/><Relationship Id="rId2" Type="http://schemas.openxmlformats.org/officeDocument/2006/relationships/slide" Target="slides/slide72.xml"/><Relationship Id="rId1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D5A564D-23F3-4092-8A12-C89697ED2EED}" type="datetimeFigureOut">
              <a:rPr lang="de-DE" smtClean="0"/>
              <a:pPr/>
              <a:t>01.11.2018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DF8D8B6-D289-4998-BA4B-644F8B3BD5CA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4490B7A-0365-4133-8A80-9BD2F67D4251}" type="datetimeFigureOut">
              <a:rPr lang="de-DE" smtClean="0"/>
              <a:pPr/>
              <a:t>01.11.2018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7695D28-7AB6-477E-9A63-E2B5595C5D6A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95D28-7AB6-477E-9A63-E2B5595C5D6A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95D28-7AB6-477E-9A63-E2B5595C5D6A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A7677-A1A3-4CDE-AA53-C02CB5668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B574F75-FC16-4EAC-B71F-B05D13D30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E9C97D-1BC6-4A97-8C4B-D11DD9B87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18F3-DD80-4B97-B271-BC45EF3C054F}" type="datetime1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C0F73E-644A-4892-81C4-C4137AFA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9D3296-C14B-4579-9ED8-831C93EB7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101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CF734F-A5D2-43C0-AF21-C1D7CA51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FC4F31-1CC8-47FB-AF15-F22B048DF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CE0445-3191-4EE8-9AB5-F6F6BBEC3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D5B2-B6EB-448D-A37F-8CA8E5939523}" type="datetime1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2E0A88-E777-4620-AC41-0E95D1C91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DFB382-E7E1-46D3-A25E-3A4C2F7F0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700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FC7AF88-9E43-4FE7-B964-4912F360ED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E11862-6BCE-4530-B9C5-67D901ED8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ABDBA8-1E1E-41B1-ABE7-B2C69A6C7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742F-3252-4639-9EA6-0491F4EA3F36}" type="datetime1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9C1F70-B7A9-4569-8AA4-348A01D0C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DFF63C-643E-47E3-969B-447CB1B49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125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7C07E-4E5C-4741-A67E-67DB5563E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9AF5C1-95F9-4736-8FA0-214231F33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739DE0-1EA5-4BFE-9677-62C8B241C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993C-54F6-4915-AC50-95A64AF7DC6C}" type="datetime1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3D481D-5C2A-4176-93EA-7A7BFE7A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D88B52-5751-487A-9801-B8ADECEEE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276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ED71FD-34C0-4DCD-9A90-852C52FB4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FE4D03-BDF6-45BD-87ED-7E9DC4D85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874F1E-830D-4313-8C57-4B5638BC3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B1DA-5776-4900-A4F1-46BFE37022C1}" type="datetime1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E96F3F-8BF4-4246-8F7B-E1977E8DE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2BEEA3-87C7-4F76-AA7C-62851EA9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198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6C2770-907E-478C-A318-C9E255B4D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1D1955-4C87-4ADD-8997-E533620D9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BB77D07-EC4F-4570-B6AC-C3E084713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407A7D-B071-4BDC-9AAC-ED8E654B1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C5C8-E610-49E7-AF91-B71531FEC336}" type="datetime1">
              <a:rPr lang="en-US" smtClean="0"/>
              <a:pPr/>
              <a:t>11/1/2018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83E39E-7A15-4124-8802-20FA3C022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A1AE7FC-95AF-4A7E-A6A7-352E2F35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97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163A53-9E8B-4829-A37F-63CDF6122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E9B398-560B-4177-BAE0-E85E0050B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63D8FB3-3615-47C2-B598-0704CA136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C12782E-7E40-42A1-9DEB-CB8BC4C237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813BCE-2AFF-41CA-A328-08AA67DF8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200D973-68AA-421E-BAB4-3225F432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CE87-E3C8-4D96-9BB9-632DA0E01A34}" type="datetime1">
              <a:rPr lang="en-US" smtClean="0"/>
              <a:pPr/>
              <a:t>11/1/2018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C7B4043-2A3C-4390-8D85-F6330032C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05C06A9-19D3-46F9-BE67-F7AEC6949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0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AC502C-4E80-45EA-96E4-0BD2EC30C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59B6C4D-2A1B-4A96-985E-C1C863807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4E24-9A40-41F5-8A4D-C511EA450E09}" type="datetime1">
              <a:rPr lang="en-US" smtClean="0"/>
              <a:pPr/>
              <a:t>11/1/2018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84FF6A-0093-462C-A90F-971DB8310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4073C80-0E7E-4049-ABBC-90C2930B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361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68742F5-A3A7-425F-9C0E-3A161A75F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DC6B-8343-4A62-8570-D92CDA212544}" type="datetime1">
              <a:rPr lang="en-US" smtClean="0"/>
              <a:pPr/>
              <a:t>11/1/2018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ED1C8AB-BB94-4037-9397-249441B34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21A5E4B-EBD5-4B10-B7D1-AB73C815E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0879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7275FF-58D2-46A0-833A-090EF968D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88819B-5EAC-47BF-8E0D-51A301788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A3AA830-1135-4E7B-8D49-C2B82F462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D7C03C-C9F7-46E3-BC1A-03EF7558D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46CC-0A76-49EE-BE03-2B50EDE7BB3F}" type="datetime1">
              <a:rPr lang="en-US" smtClean="0"/>
              <a:pPr/>
              <a:t>11/1/2018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87D08D-2D12-4E96-A8CF-FE0ACCBB2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39AF9C-CE20-4C8D-9A38-FF68A13FA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513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46326-2B03-4B3B-AD6D-1BB55412F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B57A27C-721E-47CE-AE8C-F4EE706B9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D2A706-8230-4D27-B082-8117BC7D1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647633-E2B6-403A-B64A-CA1B95AF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5871-50C4-48F7-AA15-E480AC6A4BF4}" type="datetime1">
              <a:rPr lang="en-US" smtClean="0"/>
              <a:pPr/>
              <a:t>11/1/2018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5EC4B3-CEA2-4E90-B98D-793232A58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4D95BA-C918-4FBA-B532-DE3370DB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013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AB84C0F-BCF1-402F-8C5C-CCCC2E3E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F4DFD1-87D6-4473-A8DB-DC1C88F9D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0F9BE7-A7AF-4E44-9651-70C63CE7D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A7B59-3C4D-4C50-A713-92465EF75DC4}" type="datetime1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E0F498-78A1-4288-A3DF-F47629ABF7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(c) Ángel Martin - November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7453A7-F39C-4962-87D2-2F1D93150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207D-3350-44F5-987F-AB93721C8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641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emf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hyperlink" Target="https://www.imdb.com/title/tt0159920/" TargetMode="External"/><Relationship Id="rId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3.png"/><Relationship Id="rId7" Type="http://schemas.openxmlformats.org/officeDocument/2006/relationships/image" Target="../media/image69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79.png"/><Relationship Id="rId4" Type="http://schemas.openxmlformats.org/officeDocument/2006/relationships/image" Target="../media/image74.png"/><Relationship Id="rId9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68.png"/><Relationship Id="rId4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76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26" Type="http://schemas.openxmlformats.org/officeDocument/2006/relationships/image" Target="../media/image125.png"/><Relationship Id="rId3" Type="http://schemas.openxmlformats.org/officeDocument/2006/relationships/image" Target="../media/image105.png"/><Relationship Id="rId21" Type="http://schemas.openxmlformats.org/officeDocument/2006/relationships/image" Target="../media/image120.png"/><Relationship Id="rId7" Type="http://schemas.openxmlformats.org/officeDocument/2006/relationships/image" Target="../media/image102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5" Type="http://schemas.openxmlformats.org/officeDocument/2006/relationships/image" Target="../media/image124.png"/><Relationship Id="rId2" Type="http://schemas.openxmlformats.org/officeDocument/2006/relationships/image" Target="../media/image104.png"/><Relationship Id="rId16" Type="http://schemas.openxmlformats.org/officeDocument/2006/relationships/image" Target="../media/image115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10.png"/><Relationship Id="rId24" Type="http://schemas.openxmlformats.org/officeDocument/2006/relationships/image" Target="../media/image123.png"/><Relationship Id="rId5" Type="http://schemas.openxmlformats.org/officeDocument/2006/relationships/image" Target="../media/image107.png"/><Relationship Id="rId15" Type="http://schemas.openxmlformats.org/officeDocument/2006/relationships/image" Target="../media/image114.png"/><Relationship Id="rId23" Type="http://schemas.openxmlformats.org/officeDocument/2006/relationships/image" Target="../media/image122.png"/><Relationship Id="rId10" Type="http://schemas.openxmlformats.org/officeDocument/2006/relationships/image" Target="../media/image109.png"/><Relationship Id="rId19" Type="http://schemas.openxmlformats.org/officeDocument/2006/relationships/image" Target="../media/image118.png"/><Relationship Id="rId4" Type="http://schemas.openxmlformats.org/officeDocument/2006/relationships/image" Target="../media/image106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Relationship Id="rId22" Type="http://schemas.openxmlformats.org/officeDocument/2006/relationships/image" Target="../media/image1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25.png"/><Relationship Id="rId5" Type="http://schemas.openxmlformats.org/officeDocument/2006/relationships/image" Target="../media/image129.png"/><Relationship Id="rId10" Type="http://schemas.openxmlformats.org/officeDocument/2006/relationships/image" Target="../media/image111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10" Type="http://schemas.openxmlformats.org/officeDocument/2006/relationships/image" Target="../media/image115.png"/><Relationship Id="rId4" Type="http://schemas.openxmlformats.org/officeDocument/2006/relationships/image" Target="../media/image129.png"/><Relationship Id="rId9" Type="http://schemas.openxmlformats.org/officeDocument/2006/relationships/image" Target="../media/image1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Relationship Id="rId9" Type="http://schemas.openxmlformats.org/officeDocument/2006/relationships/image" Target="../media/image16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hp41programs.yolasite.com/matrixop.php" TargetMode="External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p41programs.yolasite.com/matrixmcode.php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74.png"/><Relationship Id="rId7" Type="http://schemas.openxmlformats.org/officeDocument/2006/relationships/image" Target="../media/image178.png"/><Relationship Id="rId12" Type="http://schemas.openxmlformats.org/officeDocument/2006/relationships/image" Target="../media/image183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11" Type="http://schemas.openxmlformats.org/officeDocument/2006/relationships/image" Target="../media/image182.png"/><Relationship Id="rId5" Type="http://schemas.openxmlformats.org/officeDocument/2006/relationships/image" Target="../media/image176.png"/><Relationship Id="rId10" Type="http://schemas.openxmlformats.org/officeDocument/2006/relationships/image" Target="../media/image181.png"/><Relationship Id="rId4" Type="http://schemas.openxmlformats.org/officeDocument/2006/relationships/image" Target="../media/image175.png"/><Relationship Id="rId9" Type="http://schemas.openxmlformats.org/officeDocument/2006/relationships/image" Target="../media/image18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85.png"/><Relationship Id="rId7" Type="http://schemas.openxmlformats.org/officeDocument/2006/relationships/image" Target="../media/image189.png"/><Relationship Id="rId12" Type="http://schemas.openxmlformats.org/officeDocument/2006/relationships/image" Target="../media/image194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11" Type="http://schemas.openxmlformats.org/officeDocument/2006/relationships/image" Target="../media/image193.png"/><Relationship Id="rId5" Type="http://schemas.openxmlformats.org/officeDocument/2006/relationships/image" Target="../media/image187.png"/><Relationship Id="rId10" Type="http://schemas.openxmlformats.org/officeDocument/2006/relationships/image" Target="../media/image192.png"/><Relationship Id="rId4" Type="http://schemas.openxmlformats.org/officeDocument/2006/relationships/image" Target="../media/image186.png"/><Relationship Id="rId9" Type="http://schemas.openxmlformats.org/officeDocument/2006/relationships/image" Target="../media/image19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image" Target="../media/image202.png"/><Relationship Id="rId7" Type="http://schemas.openxmlformats.org/officeDocument/2006/relationships/image" Target="../media/image206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png"/><Relationship Id="rId5" Type="http://schemas.openxmlformats.org/officeDocument/2006/relationships/image" Target="../media/image204.png"/><Relationship Id="rId4" Type="http://schemas.openxmlformats.org/officeDocument/2006/relationships/image" Target="../media/image203.png"/><Relationship Id="rId9" Type="http://schemas.openxmlformats.org/officeDocument/2006/relationships/image" Target="../media/image20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14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3.png"/><Relationship Id="rId5" Type="http://schemas.openxmlformats.org/officeDocument/2006/relationships/image" Target="../media/image212.png"/><Relationship Id="rId4" Type="http://schemas.openxmlformats.org/officeDocument/2006/relationships/image" Target="../media/image21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image" Target="../media/image216.png"/><Relationship Id="rId7" Type="http://schemas.openxmlformats.org/officeDocument/2006/relationships/image" Target="../media/image220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11" Type="http://schemas.openxmlformats.org/officeDocument/2006/relationships/image" Target="../media/image224.png"/><Relationship Id="rId5" Type="http://schemas.openxmlformats.org/officeDocument/2006/relationships/image" Target="../media/image218.png"/><Relationship Id="rId10" Type="http://schemas.openxmlformats.org/officeDocument/2006/relationships/image" Target="../media/image223.png"/><Relationship Id="rId4" Type="http://schemas.openxmlformats.org/officeDocument/2006/relationships/image" Target="../media/image217.png"/><Relationship Id="rId9" Type="http://schemas.openxmlformats.org/officeDocument/2006/relationships/image" Target="../media/image2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226.png"/><Relationship Id="rId7" Type="http://schemas.openxmlformats.org/officeDocument/2006/relationships/image" Target="../media/image230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9.png"/><Relationship Id="rId5" Type="http://schemas.openxmlformats.org/officeDocument/2006/relationships/image" Target="../media/image228.png"/><Relationship Id="rId4" Type="http://schemas.openxmlformats.org/officeDocument/2006/relationships/image" Target="../media/image227.png"/><Relationship Id="rId9" Type="http://schemas.openxmlformats.org/officeDocument/2006/relationships/image" Target="../media/image23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3" Type="http://schemas.openxmlformats.org/officeDocument/2006/relationships/image" Target="../media/image234.png"/><Relationship Id="rId7" Type="http://schemas.openxmlformats.org/officeDocument/2006/relationships/image" Target="../media/image238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7.png"/><Relationship Id="rId11" Type="http://schemas.openxmlformats.org/officeDocument/2006/relationships/image" Target="../media/image242.png"/><Relationship Id="rId5" Type="http://schemas.openxmlformats.org/officeDocument/2006/relationships/image" Target="../media/image236.png"/><Relationship Id="rId10" Type="http://schemas.openxmlformats.org/officeDocument/2006/relationships/image" Target="../media/image241.png"/><Relationship Id="rId4" Type="http://schemas.openxmlformats.org/officeDocument/2006/relationships/image" Target="../media/image235.png"/><Relationship Id="rId9" Type="http://schemas.openxmlformats.org/officeDocument/2006/relationships/image" Target="../media/image2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6.png"/><Relationship Id="rId4" Type="http://schemas.openxmlformats.org/officeDocument/2006/relationships/image" Target="../media/image24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13" Type="http://schemas.openxmlformats.org/officeDocument/2006/relationships/image" Target="../media/image253.png"/><Relationship Id="rId3" Type="http://schemas.openxmlformats.org/officeDocument/2006/relationships/image" Target="../media/image248.emf"/><Relationship Id="rId7" Type="http://schemas.openxmlformats.org/officeDocument/2006/relationships/image" Target="../media/image246.png"/><Relationship Id="rId12" Type="http://schemas.openxmlformats.org/officeDocument/2006/relationships/image" Target="../media/image2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5.png"/><Relationship Id="rId11" Type="http://schemas.openxmlformats.org/officeDocument/2006/relationships/image" Target="../media/image251.png"/><Relationship Id="rId5" Type="http://schemas.openxmlformats.org/officeDocument/2006/relationships/image" Target="../media/image244.png"/><Relationship Id="rId10" Type="http://schemas.openxmlformats.org/officeDocument/2006/relationships/image" Target="../media/image250.png"/><Relationship Id="rId4" Type="http://schemas.openxmlformats.org/officeDocument/2006/relationships/image" Target="../media/image152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5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56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9.png"/><Relationship Id="rId11" Type="http://schemas.openxmlformats.org/officeDocument/2006/relationships/image" Target="../media/image263.jpeg"/><Relationship Id="rId5" Type="http://schemas.openxmlformats.org/officeDocument/2006/relationships/image" Target="../media/image258.png"/><Relationship Id="rId10" Type="http://schemas.openxmlformats.org/officeDocument/2006/relationships/image" Target="../media/image262.png"/><Relationship Id="rId4" Type="http://schemas.openxmlformats.org/officeDocument/2006/relationships/image" Target="../media/image257.png"/><Relationship Id="rId9" Type="http://schemas.openxmlformats.org/officeDocument/2006/relationships/image" Target="../media/image2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png"/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3" Type="http://schemas.openxmlformats.org/officeDocument/2006/relationships/image" Target="../media/image267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0.png"/><Relationship Id="rId5" Type="http://schemas.openxmlformats.org/officeDocument/2006/relationships/image" Target="../media/image269.png"/><Relationship Id="rId4" Type="http://schemas.openxmlformats.org/officeDocument/2006/relationships/image" Target="../media/image268.png"/><Relationship Id="rId9" Type="http://schemas.openxmlformats.org/officeDocument/2006/relationships/image" Target="../media/image27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png"/><Relationship Id="rId3" Type="http://schemas.openxmlformats.org/officeDocument/2006/relationships/image" Target="../media/image274.png"/><Relationship Id="rId7" Type="http://schemas.openxmlformats.org/officeDocument/2006/relationships/image" Target="../media/image278.png"/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7.png"/><Relationship Id="rId11" Type="http://schemas.openxmlformats.org/officeDocument/2006/relationships/image" Target="../media/image281.png"/><Relationship Id="rId5" Type="http://schemas.openxmlformats.org/officeDocument/2006/relationships/image" Target="../media/image276.png"/><Relationship Id="rId10" Type="http://schemas.openxmlformats.org/officeDocument/2006/relationships/image" Target="http://amca01.files.wordpress.com/2013/01/cyclic_quad.png" TargetMode="External"/><Relationship Id="rId4" Type="http://schemas.openxmlformats.org/officeDocument/2006/relationships/image" Target="../media/image275.png"/><Relationship Id="rId9" Type="http://schemas.openxmlformats.org/officeDocument/2006/relationships/image" Target="../media/image28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png"/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pmuseum.org/forum/thread-6311.html?highlight=recursive" TargetMode="External"/><Relationship Id="rId5" Type="http://schemas.openxmlformats.org/officeDocument/2006/relationships/image" Target="../media/image285.png"/><Relationship Id="rId4" Type="http://schemas.openxmlformats.org/officeDocument/2006/relationships/image" Target="../media/image284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2.png"/><Relationship Id="rId3" Type="http://schemas.openxmlformats.org/officeDocument/2006/relationships/image" Target="../media/image287.png"/><Relationship Id="rId7" Type="http://schemas.openxmlformats.org/officeDocument/2006/relationships/image" Target="../media/image291.png"/><Relationship Id="rId2" Type="http://schemas.openxmlformats.org/officeDocument/2006/relationships/image" Target="../media/image2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9.png"/><Relationship Id="rId10" Type="http://schemas.openxmlformats.org/officeDocument/2006/relationships/image" Target="../media/image294.png"/><Relationship Id="rId4" Type="http://schemas.openxmlformats.org/officeDocument/2006/relationships/image" Target="../media/image288.jpeg"/><Relationship Id="rId9" Type="http://schemas.openxmlformats.org/officeDocument/2006/relationships/image" Target="../media/image29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13" Type="http://schemas.openxmlformats.org/officeDocument/2006/relationships/image" Target="../media/image306.png"/><Relationship Id="rId3" Type="http://schemas.openxmlformats.org/officeDocument/2006/relationships/image" Target="../media/image296.png"/><Relationship Id="rId7" Type="http://schemas.openxmlformats.org/officeDocument/2006/relationships/image" Target="../media/image300.png"/><Relationship Id="rId12" Type="http://schemas.openxmlformats.org/officeDocument/2006/relationships/image" Target="../media/image305.png"/><Relationship Id="rId2" Type="http://schemas.openxmlformats.org/officeDocument/2006/relationships/image" Target="../media/image295.png"/><Relationship Id="rId16" Type="http://schemas.openxmlformats.org/officeDocument/2006/relationships/image" Target="../media/image3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9.png"/><Relationship Id="rId11" Type="http://schemas.openxmlformats.org/officeDocument/2006/relationships/image" Target="../media/image304.png"/><Relationship Id="rId5" Type="http://schemas.openxmlformats.org/officeDocument/2006/relationships/image" Target="../media/image298.png"/><Relationship Id="rId15" Type="http://schemas.openxmlformats.org/officeDocument/2006/relationships/image" Target="../media/image308.png"/><Relationship Id="rId10" Type="http://schemas.openxmlformats.org/officeDocument/2006/relationships/image" Target="../media/image303.png"/><Relationship Id="rId4" Type="http://schemas.openxmlformats.org/officeDocument/2006/relationships/image" Target="../media/image297.png"/><Relationship Id="rId9" Type="http://schemas.openxmlformats.org/officeDocument/2006/relationships/image" Target="../media/image302.png"/><Relationship Id="rId14" Type="http://schemas.openxmlformats.org/officeDocument/2006/relationships/image" Target="../media/image30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4.png"/><Relationship Id="rId2" Type="http://schemas.openxmlformats.org/officeDocument/2006/relationships/image" Target="../media/image3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7.png"/><Relationship Id="rId5" Type="http://schemas.openxmlformats.org/officeDocument/2006/relationships/image" Target="../media/image316.png"/><Relationship Id="rId4" Type="http://schemas.openxmlformats.org/officeDocument/2006/relationships/image" Target="../media/image3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9.png"/><Relationship Id="rId2" Type="http://schemas.openxmlformats.org/officeDocument/2006/relationships/image" Target="../media/image3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7.png"/><Relationship Id="rId3" Type="http://schemas.openxmlformats.org/officeDocument/2006/relationships/image" Target="../media/image322.png"/><Relationship Id="rId7" Type="http://schemas.openxmlformats.org/officeDocument/2006/relationships/image" Target="../media/image326.jpeg"/><Relationship Id="rId12" Type="http://schemas.openxmlformats.org/officeDocument/2006/relationships/image" Target="../media/image331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5.png"/><Relationship Id="rId11" Type="http://schemas.openxmlformats.org/officeDocument/2006/relationships/image" Target="../media/image330.png"/><Relationship Id="rId5" Type="http://schemas.openxmlformats.org/officeDocument/2006/relationships/image" Target="../media/image324.png"/><Relationship Id="rId10" Type="http://schemas.openxmlformats.org/officeDocument/2006/relationships/image" Target="../media/image329.png"/><Relationship Id="rId4" Type="http://schemas.openxmlformats.org/officeDocument/2006/relationships/image" Target="../media/image323.png"/><Relationship Id="rId9" Type="http://schemas.openxmlformats.org/officeDocument/2006/relationships/image" Target="../media/image32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8.png"/><Relationship Id="rId3" Type="http://schemas.openxmlformats.org/officeDocument/2006/relationships/image" Target="../media/image333.png"/><Relationship Id="rId7" Type="http://schemas.openxmlformats.org/officeDocument/2006/relationships/image" Target="../media/image337.png"/><Relationship Id="rId2" Type="http://schemas.openxmlformats.org/officeDocument/2006/relationships/image" Target="../media/image3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6.emf"/><Relationship Id="rId11" Type="http://schemas.openxmlformats.org/officeDocument/2006/relationships/image" Target="../media/image341.png"/><Relationship Id="rId5" Type="http://schemas.openxmlformats.org/officeDocument/2006/relationships/image" Target="../media/image335.emf"/><Relationship Id="rId10" Type="http://schemas.openxmlformats.org/officeDocument/2006/relationships/image" Target="../media/image340.png"/><Relationship Id="rId4" Type="http://schemas.openxmlformats.org/officeDocument/2006/relationships/image" Target="../media/image334.png"/><Relationship Id="rId9" Type="http://schemas.openxmlformats.org/officeDocument/2006/relationships/image" Target="../media/image3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3.png"/><Relationship Id="rId2" Type="http://schemas.openxmlformats.org/officeDocument/2006/relationships/image" Target="../media/image3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6.jpeg"/><Relationship Id="rId2" Type="http://schemas.openxmlformats.org/officeDocument/2006/relationships/image" Target="../media/image3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9.png"/><Relationship Id="rId5" Type="http://schemas.openxmlformats.org/officeDocument/2006/relationships/image" Target="../media/image348.png"/><Relationship Id="rId4" Type="http://schemas.openxmlformats.org/officeDocument/2006/relationships/image" Target="../media/image34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5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3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jpe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6.png"/><Relationship Id="rId5" Type="http://schemas.openxmlformats.org/officeDocument/2006/relationships/image" Target="../media/image352.png"/><Relationship Id="rId4" Type="http://schemas.openxmlformats.org/officeDocument/2006/relationships/image" Target="../media/image35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2" Type="http://schemas.openxmlformats.org/officeDocument/2006/relationships/image" Target="../media/image35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8.png"/><Relationship Id="rId2" Type="http://schemas.openxmlformats.org/officeDocument/2006/relationships/image" Target="../media/image3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5.emf"/><Relationship Id="rId10" Type="http://schemas.openxmlformats.org/officeDocument/2006/relationships/image" Target="../media/image16.png"/><Relationship Id="rId4" Type="http://schemas.openxmlformats.org/officeDocument/2006/relationships/image" Target="../media/image34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35" y="473725"/>
            <a:ext cx="9392529" cy="1317606"/>
          </a:xfrm>
        </p:spPr>
        <p:txBody>
          <a:bodyPr/>
          <a:lstStyle/>
          <a:p>
            <a:r>
              <a:rPr lang="en-US" dirty="0"/>
              <a:t>The HP-41 EEE</a:t>
            </a:r>
            <a:r>
              <a:rPr lang="en-US" sz="5400" baseline="30000" dirty="0"/>
              <a:t>(*)</a:t>
            </a:r>
            <a:r>
              <a:rPr lang="en-US" dirty="0"/>
              <a:t> Experience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35" y="1791331"/>
            <a:ext cx="9144000" cy="1357952"/>
          </a:xfrm>
        </p:spPr>
        <p:txBody>
          <a:bodyPr>
            <a:normAutofit/>
          </a:bodyPr>
          <a:lstStyle/>
          <a:p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Teaching New Tricks to an </a:t>
            </a:r>
            <a:r>
              <a:rPr lang="en-US" sz="4000" i="1" dirty="0" err="1">
                <a:latin typeface="Times New Roman" pitchFamily="18" charset="0"/>
                <a:cs typeface="Times New Roman" pitchFamily="18" charset="0"/>
              </a:rPr>
              <a:t>Ol’Dog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Ángel M. Martin – November 2018</a:t>
            </a:r>
          </a:p>
          <a:p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C146471-E4C5-40FC-A70E-5F1068B5CF32}"/>
              </a:ext>
            </a:extLst>
          </p:cNvPr>
          <p:cNvSpPr/>
          <p:nvPr/>
        </p:nvSpPr>
        <p:spPr>
          <a:xfrm>
            <a:off x="273535" y="6345389"/>
            <a:ext cx="6033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(*) Extended, Expanded, Enhanced…  premium unleaded</a:t>
            </a:r>
            <a:endParaRPr lang="de-DE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6847" y="3379965"/>
            <a:ext cx="5733966" cy="2851161"/>
            <a:chOff x="5996847" y="3379965"/>
            <a:chExt cx="5733966" cy="2851161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xmlns="" id="{CD633A5B-2289-4B0F-987F-B5AF3AD56C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847" y="3379965"/>
              <a:ext cx="5733966" cy="285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C146471-E4C5-40FC-A70E-5F1068B5CF32}"/>
                </a:ext>
              </a:extLst>
            </p:cNvPr>
            <p:cNvSpPr/>
            <p:nvPr/>
          </p:nvSpPr>
          <p:spPr>
            <a:xfrm>
              <a:off x="6232004" y="4341886"/>
              <a:ext cx="38693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Multi-Threaded      Coconuts, anybody?</a:t>
              </a:r>
              <a:endParaRPr lang="de-DE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8311" y="4045829"/>
            <a:ext cx="3164795" cy="122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1117" y="1490133"/>
            <a:ext cx="1638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8782" y="1254100"/>
            <a:ext cx="3632392" cy="437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48721" y="266652"/>
            <a:ext cx="5092391" cy="78139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Jekyll &amp; Mr. Hyde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3782" y="178420"/>
            <a:ext cx="1972417" cy="617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2365" y="365357"/>
            <a:ext cx="2042324" cy="465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Oval 13"/>
          <p:cNvSpPr/>
          <p:nvPr/>
        </p:nvSpPr>
        <p:spPr>
          <a:xfrm>
            <a:off x="892097" y="5609063"/>
            <a:ext cx="1167161" cy="10482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/>
          <p:cNvSpPr/>
          <p:nvPr/>
        </p:nvSpPr>
        <p:spPr>
          <a:xfrm>
            <a:off x="8772293" y="4326673"/>
            <a:ext cx="1167161" cy="10482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C3122809-4B41-44A6-AD8E-F70C1F2C9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0" y="266652"/>
            <a:ext cx="10515600" cy="781392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Unit Management System (UMS+)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9C3C6BB-8D72-4E8A-A7AD-80D6E9260ACC}"/>
              </a:ext>
            </a:extLst>
          </p:cNvPr>
          <p:cNvSpPr/>
          <p:nvPr/>
        </p:nvSpPr>
        <p:spPr>
          <a:xfrm>
            <a:off x="826659" y="1500631"/>
            <a:ext cx="435984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Adds two more Dimensions (primes!)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Adds 12 Electricity &amp; Light Magnitudes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Adds 29 new units to the 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Features Unit Catalog(s) (by groups)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20-Constant Library (values &amp; units!)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INPUT/OPUTPUT Routines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DD1F319-F02B-49AC-8355-6AF6DC8A1164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4396740" y="2164080"/>
            <a:ext cx="963886" cy="5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nip and Round Single Corner Rectangle 38">
            <a:extLst>
              <a:ext uri="{FF2B5EF4-FFF2-40B4-BE49-F238E27FC236}">
                <a16:creationId xmlns:a16="http://schemas.microsoft.com/office/drawing/2014/main" xmlns="" id="{6894434F-1029-4E5B-87D6-3FC7A3CAD61B}"/>
              </a:ext>
            </a:extLst>
          </p:cNvPr>
          <p:cNvSpPr/>
          <p:nvPr/>
        </p:nvSpPr>
        <p:spPr>
          <a:xfrm>
            <a:off x="5360626" y="1730328"/>
            <a:ext cx="1797403" cy="878097"/>
          </a:xfrm>
          <a:prstGeom prst="snip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HP’s UMS+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w/ KLIB, UCAT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962" y="3341076"/>
            <a:ext cx="3939171" cy="310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5698" y="1427869"/>
            <a:ext cx="2390775" cy="419100"/>
          </a:xfrm>
          <a:prstGeom prst="rect">
            <a:avLst/>
          </a:prstGeom>
          <a:noFill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72732" y="1896206"/>
            <a:ext cx="2381250" cy="419100"/>
          </a:xfrm>
          <a:prstGeom prst="rect">
            <a:avLst/>
          </a:prstGeom>
          <a:noFill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5698" y="2371577"/>
            <a:ext cx="2390775" cy="419100"/>
          </a:xfrm>
          <a:prstGeom prst="rect">
            <a:avLst/>
          </a:prstGeom>
          <a:noFill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58664" y="2861016"/>
            <a:ext cx="2381250" cy="409575"/>
          </a:xfrm>
          <a:prstGeom prst="rect">
            <a:avLst/>
          </a:prstGeom>
          <a:noFill/>
        </p:spPr>
      </p:pic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0975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31470" y="3564949"/>
            <a:ext cx="3319710" cy="2391605"/>
          </a:xfrm>
          <a:prstGeom prst="rect">
            <a:avLst/>
          </a:prstGeom>
          <a:noFill/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8DD1F319-F02B-49AC-8355-6AF6DC8A1164}"/>
              </a:ext>
            </a:extLst>
          </p:cNvPr>
          <p:cNvCxnSpPr>
            <a:cxnSpLocks/>
            <a:stCxn id="7" idx="0"/>
          </p:cNvCxnSpPr>
          <p:nvPr/>
        </p:nvCxnSpPr>
        <p:spPr>
          <a:xfrm>
            <a:off x="7158029" y="2169377"/>
            <a:ext cx="11315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883E0B19-DD4A-4CF8-A59E-E69AC680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B4B92FA-B8A1-43AC-A04A-57F10D32E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41900" y="2864911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83680" y="3674004"/>
            <a:ext cx="23907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02730" y="4092575"/>
            <a:ext cx="2352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06433" y="4532842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93205" y="4973108"/>
            <a:ext cx="2371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7520" y="266652"/>
            <a:ext cx="10515600" cy="781392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“Total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Rekall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Schema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3685" y="2152650"/>
            <a:ext cx="6009957" cy="406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484" y="2518116"/>
            <a:ext cx="2617201" cy="406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51963" y="225083"/>
            <a:ext cx="237013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EF32B6-A5A8-4256-BC64-D65500F0C076}"/>
              </a:ext>
            </a:extLst>
          </p:cNvPr>
          <p:cNvSpPr txBox="1"/>
          <p:nvPr/>
        </p:nvSpPr>
        <p:spPr>
          <a:xfrm>
            <a:off x="697519" y="1292315"/>
            <a:ext cx="4491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about and back throughout…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RCL Math  (not using IO_SVC polling point)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 Sub-functions &amp; LastF support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1D4259D-353E-469D-85F9-7381639B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96325F5-A603-42D3-9CE8-7C32F5522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84314" y="2213029"/>
            <a:ext cx="17311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en-US" sz="14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-</a:t>
            </a:r>
            <a:r>
              <a:rPr lang="en-US" sz="1400" i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STK_Tests</a:t>
            </a:r>
            <a:r>
              <a:rPr lang="en-US" sz="14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Launcher</a:t>
            </a:r>
          </a:p>
        </p:txBody>
      </p:sp>
      <p:cxnSp>
        <p:nvCxnSpPr>
          <p:cNvPr id="17" name="Straight Arrow Connector 16"/>
          <p:cNvCxnSpPr>
            <a:stCxn id="1027" idx="0"/>
          </p:cNvCxnSpPr>
          <p:nvPr/>
        </p:nvCxnSpPr>
        <p:spPr>
          <a:xfrm rot="16200000" flipH="1" flipV="1">
            <a:off x="472912" y="2936746"/>
            <a:ext cx="1794804" cy="957543"/>
          </a:xfrm>
          <a:prstGeom prst="straightConnector1">
            <a:avLst/>
          </a:prstGeom>
          <a:ln w="63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27" idx="0"/>
          </p:cNvCxnSpPr>
          <p:nvPr/>
        </p:nvCxnSpPr>
        <p:spPr>
          <a:xfrm rot="16200000" flipH="1" flipV="1">
            <a:off x="337338" y="3187253"/>
            <a:ext cx="2180884" cy="842610"/>
          </a:xfrm>
          <a:prstGeom prst="straightConnector1">
            <a:avLst/>
          </a:prstGeom>
          <a:ln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 flipV="1">
            <a:off x="-159550" y="3581270"/>
            <a:ext cx="3227364" cy="904205"/>
          </a:xfrm>
          <a:prstGeom prst="line">
            <a:avLst/>
          </a:prstGeom>
          <a:ln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27" idx="0"/>
          </p:cNvCxnSpPr>
          <p:nvPr/>
        </p:nvCxnSpPr>
        <p:spPr>
          <a:xfrm rot="16200000" flipH="1" flipV="1">
            <a:off x="69051" y="3858765"/>
            <a:ext cx="3120684" cy="439385"/>
          </a:xfrm>
          <a:prstGeom prst="line">
            <a:avLst/>
          </a:prstGeom>
          <a:ln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27" idx="0"/>
          </p:cNvCxnSpPr>
          <p:nvPr/>
        </p:nvCxnSpPr>
        <p:spPr>
          <a:xfrm rot="16200000" flipH="1" flipV="1">
            <a:off x="-54775" y="4182615"/>
            <a:ext cx="3568359" cy="239360"/>
          </a:xfrm>
          <a:prstGeom prst="straightConnector1">
            <a:avLst/>
          </a:prstGeom>
          <a:ln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27" idx="0"/>
          </p:cNvCxnSpPr>
          <p:nvPr/>
        </p:nvCxnSpPr>
        <p:spPr>
          <a:xfrm rot="16200000" flipH="1">
            <a:off x="853910" y="3513291"/>
            <a:ext cx="2168184" cy="177835"/>
          </a:xfrm>
          <a:prstGeom prst="line">
            <a:avLst/>
          </a:prstGeom>
          <a:ln w="63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27" idx="0"/>
          </p:cNvCxnSpPr>
          <p:nvPr/>
        </p:nvCxnSpPr>
        <p:spPr>
          <a:xfrm rot="16200000" flipH="1">
            <a:off x="1112989" y="3254212"/>
            <a:ext cx="1848144" cy="375953"/>
          </a:xfrm>
          <a:prstGeom prst="line">
            <a:avLst/>
          </a:prstGeom>
          <a:ln w="63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027" idx="0"/>
          </p:cNvCxnSpPr>
          <p:nvPr/>
        </p:nvCxnSpPr>
        <p:spPr>
          <a:xfrm rot="16200000" flipH="1">
            <a:off x="885581" y="3481619"/>
            <a:ext cx="2708727" cy="781720"/>
          </a:xfrm>
          <a:prstGeom prst="line">
            <a:avLst/>
          </a:prstGeom>
          <a:ln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027" idx="0"/>
          </p:cNvCxnSpPr>
          <p:nvPr/>
        </p:nvCxnSpPr>
        <p:spPr>
          <a:xfrm rot="16200000" flipH="1">
            <a:off x="1147280" y="3219921"/>
            <a:ext cx="2213904" cy="810295"/>
          </a:xfrm>
          <a:prstGeom prst="line">
            <a:avLst/>
          </a:prstGeom>
          <a:ln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027" idx="0"/>
          </p:cNvCxnSpPr>
          <p:nvPr/>
        </p:nvCxnSpPr>
        <p:spPr>
          <a:xfrm rot="16200000" flipH="1">
            <a:off x="1505738" y="2861463"/>
            <a:ext cx="1231562" cy="544868"/>
          </a:xfrm>
          <a:prstGeom prst="line">
            <a:avLst/>
          </a:prstGeom>
          <a:ln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27" idx="0"/>
          </p:cNvCxnSpPr>
          <p:nvPr/>
        </p:nvCxnSpPr>
        <p:spPr>
          <a:xfrm rot="16200000" flipH="1">
            <a:off x="1235862" y="3131338"/>
            <a:ext cx="1234737" cy="8293"/>
          </a:xfrm>
          <a:prstGeom prst="line">
            <a:avLst/>
          </a:prstGeom>
          <a:ln w="63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H="1">
            <a:off x="1028699" y="3321050"/>
            <a:ext cx="1685928" cy="98427"/>
          </a:xfrm>
          <a:prstGeom prst="line">
            <a:avLst/>
          </a:prstGeom>
          <a:ln w="63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3478107" y="4848410"/>
            <a:ext cx="10246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en-US" sz="14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Select/Case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478107" y="3684988"/>
            <a:ext cx="1066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en-US" sz="1400" i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Rekall</a:t>
            </a:r>
            <a:r>
              <a:rPr lang="en-US" sz="14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Math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478107" y="4228388"/>
            <a:ext cx="1212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en-US" sz="14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AutoComplete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2088995" y="3166946"/>
            <a:ext cx="921834" cy="4311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ounded Rectangle 66"/>
          <p:cNvSpPr/>
          <p:nvPr/>
        </p:nvSpPr>
        <p:spPr>
          <a:xfrm>
            <a:off x="2497872" y="5482683"/>
            <a:ext cx="501805" cy="4311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ounded Rectangle 67"/>
          <p:cNvSpPr/>
          <p:nvPr/>
        </p:nvSpPr>
        <p:spPr>
          <a:xfrm>
            <a:off x="1252654" y="4598019"/>
            <a:ext cx="516673" cy="8437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0" name="Straight Connector 69"/>
          <p:cNvCxnSpPr>
            <a:stCxn id="64" idx="1"/>
          </p:cNvCxnSpPr>
          <p:nvPr/>
        </p:nvCxnSpPr>
        <p:spPr>
          <a:xfrm rot="10800000" flipV="1">
            <a:off x="2929057" y="3838877"/>
            <a:ext cx="549051" cy="12010"/>
          </a:xfrm>
          <a:prstGeom prst="line">
            <a:avLst/>
          </a:prstGeom>
          <a:ln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8414051" y="701856"/>
            <a:ext cx="35660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i="1" dirty="0">
                <a:solidFill>
                  <a:srgbClr val="0000FF"/>
                </a:solidFill>
                <a:hlinkClick r:id="rId5"/>
              </a:rPr>
              <a:t>https://www.imdb.com/title/tt0159920/</a:t>
            </a:r>
            <a:endParaRPr lang="de-DE" sz="1600" i="1" dirty="0">
              <a:solidFill>
                <a:srgbClr val="0000FF"/>
              </a:solidFill>
            </a:endParaRPr>
          </a:p>
        </p:txBody>
      </p:sp>
      <p:cxnSp>
        <p:nvCxnSpPr>
          <p:cNvPr id="73" name="Straight Connector 72"/>
          <p:cNvCxnSpPr>
            <a:stCxn id="65" idx="1"/>
            <a:endCxn id="95" idx="3"/>
          </p:cNvCxnSpPr>
          <p:nvPr/>
        </p:nvCxnSpPr>
        <p:spPr>
          <a:xfrm rot="10800000">
            <a:off x="1583471" y="3854607"/>
            <a:ext cx="1894636" cy="527671"/>
          </a:xfrm>
          <a:prstGeom prst="line">
            <a:avLst/>
          </a:prstGeom>
          <a:ln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3" idx="1"/>
            <a:endCxn id="68" idx="3"/>
          </p:cNvCxnSpPr>
          <p:nvPr/>
        </p:nvCxnSpPr>
        <p:spPr>
          <a:xfrm rot="10800000" flipV="1">
            <a:off x="1769327" y="5002299"/>
            <a:ext cx="1708780" cy="176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3" idx="1"/>
            <a:endCxn id="67" idx="3"/>
          </p:cNvCxnSpPr>
          <p:nvPr/>
        </p:nvCxnSpPr>
        <p:spPr>
          <a:xfrm rot="10800000" flipV="1">
            <a:off x="2999677" y="5002298"/>
            <a:ext cx="478430" cy="6959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3" idx="1"/>
            <a:endCxn id="66" idx="2"/>
          </p:cNvCxnSpPr>
          <p:nvPr/>
        </p:nvCxnSpPr>
        <p:spPr>
          <a:xfrm rot="10800000">
            <a:off x="2549913" y="3598127"/>
            <a:ext cx="928195" cy="14041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65" idx="1"/>
            <a:endCxn id="92" idx="3"/>
          </p:cNvCxnSpPr>
          <p:nvPr/>
        </p:nvCxnSpPr>
        <p:spPr>
          <a:xfrm rot="10800000" flipV="1">
            <a:off x="2385277" y="4382277"/>
            <a:ext cx="1092830" cy="1094830"/>
          </a:xfrm>
          <a:prstGeom prst="straightConnector1">
            <a:avLst/>
          </a:prstGeom>
          <a:ln>
            <a:solidFill>
              <a:srgbClr val="33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1868604" y="5055219"/>
            <a:ext cx="516673" cy="843776"/>
          </a:xfrm>
          <a:prstGeom prst="roundRect">
            <a:avLst/>
          </a:prstGeom>
          <a:noFill/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Rounded Rectangle 94"/>
          <p:cNvSpPr/>
          <p:nvPr/>
        </p:nvSpPr>
        <p:spPr>
          <a:xfrm>
            <a:off x="1174594" y="3650167"/>
            <a:ext cx="408877" cy="408878"/>
          </a:xfrm>
          <a:prstGeom prst="roundRect">
            <a:avLst/>
          </a:prstGeom>
          <a:noFill/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2161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70685" y="1533892"/>
            <a:ext cx="2362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34463" y="1510446"/>
            <a:ext cx="23526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961" y="1462088"/>
            <a:ext cx="314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Left-Right Arrow 39"/>
          <p:cNvSpPr/>
          <p:nvPr/>
        </p:nvSpPr>
        <p:spPr>
          <a:xfrm>
            <a:off x="8241322" y="1793631"/>
            <a:ext cx="644770" cy="8206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97520" y="266652"/>
            <a:ext cx="10515600" cy="781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Two Decoder Ring(s)</a:t>
            </a:r>
            <a:endParaRPr kumimoji="0" lang="de-DE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642515" y="4066484"/>
          <a:ext cx="5255944" cy="2330695"/>
        </p:xfrm>
        <a:graphic>
          <a:graphicData uri="http://schemas.openxmlformats.org/drawingml/2006/table">
            <a:tbl>
              <a:tblPr/>
              <a:tblGrid>
                <a:gridCol w="756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0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7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85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02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14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85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5958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19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Tahoma"/>
                          <a:ea typeface="Times New Roman"/>
                          <a:cs typeface="Times New Roman"/>
                        </a:rPr>
                        <a:t>Argument</a:t>
                      </a:r>
                      <a:endParaRPr lang="de-DE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Tahoma"/>
                          <a:ea typeface="Times New Roman"/>
                          <a:cs typeface="Times New Roman"/>
                        </a:rPr>
                        <a:t>Shown as:</a:t>
                      </a:r>
                      <a:endParaRPr lang="de-DE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Tahoma"/>
                          <a:ea typeface="Times New Roman"/>
                          <a:cs typeface="Times New Roman"/>
                        </a:rPr>
                        <a:t>Argument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Tahoma"/>
                          <a:ea typeface="Times New Roman"/>
                          <a:cs typeface="Times New Roman"/>
                        </a:rPr>
                        <a:t>Shown as: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Tahoma"/>
                          <a:ea typeface="Times New Roman"/>
                          <a:cs typeface="Times New Roman"/>
                        </a:rPr>
                        <a:t>Argument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Tahoma"/>
                          <a:ea typeface="Times New Roman"/>
                          <a:cs typeface="Times New Roman"/>
                        </a:rPr>
                        <a:t>Shown as: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9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ahoma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00</a:t>
                      </a:r>
                      <a:endParaRPr lang="de-DE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ahoma"/>
                          <a:ea typeface="Times New Roman"/>
                          <a:cs typeface="Times New Roman"/>
                        </a:rPr>
                        <a:t>112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T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ahoma"/>
                          <a:ea typeface="Times New Roman"/>
                          <a:cs typeface="Times New Roman"/>
                        </a:rPr>
                        <a:t>124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b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9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ahoma"/>
                          <a:ea typeface="Times New Roman"/>
                          <a:cs typeface="Times New Roman"/>
                        </a:rPr>
                        <a:t>101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01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Tahoma"/>
                          <a:ea typeface="Times New Roman"/>
                          <a:cs typeface="Times New Roman"/>
                        </a:rPr>
                        <a:t>113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Z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latin typeface="Tahoma"/>
                          <a:ea typeface="Times New Roman"/>
                          <a:cs typeface="Times New Roman"/>
                        </a:rPr>
                        <a:t>125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c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9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latin typeface="Tahoma"/>
                          <a:ea typeface="Times New Roman"/>
                          <a:cs typeface="Times New Roman"/>
                        </a:rPr>
                        <a:t>102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A</a:t>
                      </a:r>
                      <a:endParaRPr lang="de-DE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Tahoma"/>
                          <a:ea typeface="Times New Roman"/>
                          <a:cs typeface="Times New Roman"/>
                        </a:rPr>
                        <a:t>114</a:t>
                      </a:r>
                      <a:endParaRPr lang="de-DE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Y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ahoma"/>
                          <a:ea typeface="Times New Roman"/>
                          <a:cs typeface="Times New Roman"/>
                        </a:rPr>
                        <a:t>126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d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9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ahoma"/>
                          <a:ea typeface="Times New Roman"/>
                          <a:cs typeface="Times New Roman"/>
                        </a:rPr>
                        <a:t>103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B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Tahoma"/>
                          <a:ea typeface="Times New Roman"/>
                          <a:cs typeface="Times New Roman"/>
                        </a:rPr>
                        <a:t>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X</a:t>
                      </a:r>
                      <a:endParaRPr lang="de-DE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ahoma"/>
                          <a:ea typeface="Times New Roman"/>
                          <a:cs typeface="Times New Roman"/>
                        </a:rPr>
                        <a:t>127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e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9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ahoma"/>
                          <a:ea typeface="Times New Roman"/>
                          <a:cs typeface="Times New Roman"/>
                        </a:rPr>
                        <a:t>104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C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ahoma"/>
                          <a:ea typeface="Times New Roman"/>
                          <a:cs typeface="Times New Roman"/>
                        </a:rPr>
                        <a:t>116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L</a:t>
                      </a:r>
                      <a:endParaRPr lang="de-DE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ahoma"/>
                          <a:ea typeface="Times New Roman"/>
                          <a:cs typeface="Times New Roman"/>
                        </a:rPr>
                        <a:t>128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ahoma"/>
                          <a:ea typeface="Times New Roman"/>
                          <a:cs typeface="Times New Roman"/>
                        </a:rPr>
                        <a:t>IND 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9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ahoma"/>
                          <a:ea typeface="Times New Roman"/>
                          <a:cs typeface="Times New Roman"/>
                        </a:rPr>
                        <a:t>105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D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ahoma"/>
                          <a:ea typeface="Times New Roman"/>
                          <a:cs typeface="Times New Roman"/>
                        </a:rPr>
                        <a:t>117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M</a:t>
                      </a:r>
                      <a:endParaRPr lang="de-DE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ahoma"/>
                          <a:ea typeface="Times New Roman"/>
                          <a:cs typeface="Times New Roman"/>
                        </a:rPr>
                        <a:t>129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ahoma"/>
                          <a:ea typeface="Times New Roman"/>
                          <a:cs typeface="Times New Roman"/>
                        </a:rPr>
                        <a:t>IND 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9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ahoma"/>
                          <a:ea typeface="Times New Roman"/>
                          <a:cs typeface="Times New Roman"/>
                        </a:rPr>
                        <a:t>106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E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ahoma"/>
                          <a:ea typeface="Times New Roman"/>
                          <a:cs typeface="Times New Roman"/>
                        </a:rPr>
                        <a:t>118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N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Tahoma"/>
                          <a:ea typeface="Times New Roman"/>
                          <a:cs typeface="Times New Roman"/>
                        </a:rPr>
                        <a:t>130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latin typeface="Tahoma"/>
                          <a:ea typeface="Times New Roman"/>
                          <a:cs typeface="Times New Roman"/>
                        </a:rPr>
                        <a:t>IND 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9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latin typeface="Tahoma"/>
                          <a:ea typeface="Times New Roman"/>
                          <a:cs typeface="Times New Roman"/>
                        </a:rPr>
                        <a:t>107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F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latin typeface="Tahoma"/>
                          <a:ea typeface="Times New Roman"/>
                          <a:cs typeface="Times New Roman"/>
                        </a:rPr>
                        <a:t>119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O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Tahoma"/>
                          <a:ea typeface="Times New Roman"/>
                          <a:cs typeface="Times New Roman"/>
                        </a:rPr>
                        <a:t>131</a:t>
                      </a:r>
                      <a:endParaRPr lang="de-DE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latin typeface="Tahoma"/>
                          <a:ea typeface="Times New Roman"/>
                          <a:cs typeface="Times New Roman"/>
                        </a:rPr>
                        <a:t>IND 03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9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Tahoma"/>
                          <a:ea typeface="Times New Roman"/>
                          <a:cs typeface="Times New Roman"/>
                        </a:rPr>
                        <a:t>108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G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Tahoma"/>
                          <a:ea typeface="Times New Roman"/>
                          <a:cs typeface="Times New Roman"/>
                        </a:rPr>
                        <a:t>120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P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Tahoma"/>
                          <a:ea typeface="Times New Roman"/>
                          <a:cs typeface="Times New Roman"/>
                        </a:rPr>
                        <a:t>132</a:t>
                      </a:r>
                      <a:endParaRPr lang="de-DE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Tahoma"/>
                          <a:ea typeface="Times New Roman"/>
                          <a:cs typeface="Times New Roman"/>
                        </a:rPr>
                        <a:t>IND 04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9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Tahoma"/>
                          <a:ea typeface="Times New Roman"/>
                          <a:cs typeface="Times New Roman"/>
                        </a:rPr>
                        <a:t>109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H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Tahoma"/>
                          <a:ea typeface="Times New Roman"/>
                          <a:cs typeface="Times New Roman"/>
                        </a:rPr>
                        <a:t>121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Q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Tahoma"/>
                          <a:ea typeface="Times New Roman"/>
                          <a:cs typeface="Times New Roman"/>
                        </a:rPr>
                        <a:t>133</a:t>
                      </a:r>
                      <a:endParaRPr lang="de-DE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Tahoma"/>
                          <a:ea typeface="Times New Roman"/>
                          <a:cs typeface="Times New Roman"/>
                        </a:rPr>
                        <a:t>IND 05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9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Tahoma"/>
                          <a:ea typeface="Times New Roman"/>
                          <a:cs typeface="Times New Roman"/>
                        </a:rPr>
                        <a:t>110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I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Tahoma"/>
                          <a:ea typeface="Times New Roman"/>
                          <a:cs typeface="Times New Roman"/>
                        </a:rPr>
                        <a:t>122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|-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Tahoma"/>
                          <a:ea typeface="Times New Roman"/>
                          <a:cs typeface="Times New Roman"/>
                        </a:rPr>
                        <a:t>134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Tahoma"/>
                          <a:ea typeface="Times New Roman"/>
                          <a:cs typeface="Times New Roman"/>
                        </a:rPr>
                        <a:t>IND 06</a:t>
                      </a:r>
                      <a:endParaRPr lang="de-DE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9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Tahoma"/>
                          <a:ea typeface="Times New Roman"/>
                          <a:cs typeface="Times New Roman"/>
                        </a:rPr>
                        <a:t>111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J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Tahoma"/>
                          <a:ea typeface="Times New Roman"/>
                          <a:cs typeface="Times New Roman"/>
                        </a:rPr>
                        <a:t>123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a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Tahoma"/>
                          <a:ea typeface="Times New Roman"/>
                          <a:cs typeface="Times New Roman"/>
                        </a:rPr>
                        <a:t>135</a:t>
                      </a:r>
                      <a:endParaRPr lang="de-DE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Tahoma"/>
                          <a:ea typeface="Times New Roman"/>
                          <a:cs typeface="Times New Roman"/>
                        </a:rPr>
                        <a:t>IND 07</a:t>
                      </a:r>
                      <a:endParaRPr lang="de-DE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00433" y="4135900"/>
            <a:ext cx="340817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Register Index Mapping </a:t>
            </a:r>
          </a:p>
          <a:p>
            <a:endParaRPr lang="en-US" sz="1100" dirty="0"/>
          </a:p>
          <a:p>
            <a:r>
              <a:rPr lang="en-US" dirty="0"/>
              <a:t>Arguments above “99”</a:t>
            </a:r>
          </a:p>
          <a:p>
            <a:r>
              <a:rPr lang="en-US" dirty="0"/>
              <a:t>Partially occupied by STK </a:t>
            </a:r>
            <a:r>
              <a:rPr lang="en-US" dirty="0" err="1"/>
              <a:t>regs</a:t>
            </a:r>
            <a:endParaRPr lang="en-US" dirty="0"/>
          </a:p>
          <a:p>
            <a:r>
              <a:rPr lang="en-US" dirty="0"/>
              <a:t>Falls into IND scheme over “127”</a:t>
            </a:r>
          </a:p>
          <a:p>
            <a:r>
              <a:rPr lang="en-US" dirty="0"/>
              <a:t>Warps around over “199” (IND 71)</a:t>
            </a:r>
            <a:endParaRPr lang="de-D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87120" y="899512"/>
          <a:ext cx="5125547" cy="2081565"/>
        </p:xfrm>
        <a:graphic>
          <a:graphicData uri="http://schemas.openxmlformats.org/drawingml/2006/table">
            <a:tbl>
              <a:tblPr/>
              <a:tblGrid>
                <a:gridCol w="6988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79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67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54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6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468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9112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43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Tahoma"/>
                          <a:ea typeface="SimSun"/>
                          <a:cs typeface="Times New Roman"/>
                        </a:rPr>
                        <a:t>Register</a:t>
                      </a:r>
                      <a:endParaRPr lang="de-DE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Tahoma"/>
                          <a:ea typeface="SimSun"/>
                          <a:cs typeface="Times New Roman"/>
                        </a:rPr>
                        <a:t>Exchange</a:t>
                      </a:r>
                      <a:endParaRPr lang="de-DE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Tahoma"/>
                          <a:ea typeface="SimSun"/>
                          <a:cs typeface="Times New Roman"/>
                        </a:rPr>
                        <a:t>Tests</a:t>
                      </a:r>
                      <a:endParaRPr lang="de-DE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Tahoma"/>
                          <a:ea typeface="SimSun"/>
                          <a:cs typeface="Times New Roman"/>
                        </a:rPr>
                        <a:t>Register</a:t>
                      </a:r>
                      <a:endParaRPr lang="de-DE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Tahoma"/>
                          <a:ea typeface="SimSun"/>
                          <a:cs typeface="Times New Roman"/>
                        </a:rPr>
                        <a:t>Exchange</a:t>
                      </a:r>
                      <a:endParaRPr lang="de-DE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Tahoma"/>
                          <a:ea typeface="SimSun"/>
                          <a:cs typeface="Times New Roman"/>
                        </a:rPr>
                        <a:t>Tests</a:t>
                      </a:r>
                      <a:endParaRPr lang="de-DE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4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ahoma"/>
                          <a:ea typeface="SimSun"/>
                          <a:cs typeface="Times New Roman"/>
                        </a:rPr>
                        <a:t>X</a:t>
                      </a:r>
                      <a:endParaRPr lang="de-DE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Main</a:t>
                      </a:r>
                      <a:endParaRPr lang="de-DE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Main</a:t>
                      </a:r>
                      <a:endParaRPr lang="de-DE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FF"/>
                        </a:solidFill>
                        <a:latin typeface="Tahom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SimSun"/>
                          <a:cs typeface="Times New Roman"/>
                        </a:rPr>
                        <a:t>Q</a:t>
                      </a:r>
                      <a:endParaRPr lang="de-DE" sz="12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Main</a:t>
                      </a:r>
                      <a:endParaRPr lang="de-DE" sz="12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Sub-fcn</a:t>
                      </a:r>
                      <a:endParaRPr lang="de-DE" sz="12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SimSun"/>
                          <a:cs typeface="Times New Roman"/>
                        </a:rPr>
                        <a:t>Y</a:t>
                      </a:r>
                      <a:endParaRPr lang="de-DE" sz="12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Main</a:t>
                      </a:r>
                      <a:endParaRPr lang="de-DE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Main</a:t>
                      </a:r>
                      <a:endParaRPr lang="de-DE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rgbClr val="0000FF"/>
                        </a:solidFill>
                        <a:latin typeface="Tahom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ahoma"/>
                          <a:ea typeface="SimSun"/>
                          <a:cs typeface="Times New Roman"/>
                        </a:rPr>
                        <a:t>|-</a:t>
                      </a:r>
                      <a:endParaRPr lang="de-DE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Sub-fcn</a:t>
                      </a:r>
                      <a:endParaRPr lang="de-DE" sz="12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SimSun"/>
                          <a:cs typeface="Times New Roman"/>
                        </a:rPr>
                        <a:t>Indirect</a:t>
                      </a:r>
                      <a:endParaRPr lang="de-DE" sz="12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4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SimSun"/>
                          <a:cs typeface="Times New Roman"/>
                        </a:rPr>
                        <a:t>Z</a:t>
                      </a:r>
                      <a:endParaRPr lang="de-DE" sz="12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Main</a:t>
                      </a:r>
                      <a:endParaRPr lang="de-DE" sz="12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Main</a:t>
                      </a:r>
                      <a:endParaRPr lang="de-DE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FF"/>
                        </a:solidFill>
                        <a:latin typeface="Tahom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ahoma"/>
                          <a:ea typeface="SimSun"/>
                          <a:cs typeface="Times New Roman"/>
                        </a:rPr>
                        <a:t>a</a:t>
                      </a:r>
                      <a:endParaRPr lang="de-DE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Sub-</a:t>
                      </a:r>
                      <a:r>
                        <a:rPr lang="en-US" sz="1050" dirty="0" err="1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fcn</a:t>
                      </a:r>
                      <a:endParaRPr lang="de-DE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SimSun"/>
                          <a:cs typeface="Times New Roman"/>
                        </a:rPr>
                        <a:t>Indirect</a:t>
                      </a:r>
                      <a:endParaRPr lang="de-DE" sz="12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4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SimSun"/>
                          <a:cs typeface="Times New Roman"/>
                        </a:rPr>
                        <a:t>T</a:t>
                      </a:r>
                      <a:endParaRPr lang="de-DE" sz="12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Main</a:t>
                      </a:r>
                      <a:endParaRPr lang="de-DE" sz="12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Main</a:t>
                      </a:r>
                      <a:endParaRPr lang="de-DE" sz="12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rgbClr val="0000FF"/>
                        </a:solidFill>
                        <a:latin typeface="Tahom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ahoma"/>
                          <a:ea typeface="SimSun"/>
                          <a:cs typeface="Times New Roman"/>
                        </a:rPr>
                        <a:t>b</a:t>
                      </a:r>
                      <a:endParaRPr lang="de-DE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Sub-</a:t>
                      </a:r>
                      <a:r>
                        <a:rPr lang="en-US" sz="1050" dirty="0" err="1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fcn</a:t>
                      </a:r>
                      <a:endParaRPr lang="de-DE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SimSun"/>
                          <a:cs typeface="Times New Roman"/>
                        </a:rPr>
                        <a:t>Indirect</a:t>
                      </a:r>
                      <a:endParaRPr lang="de-DE" sz="12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4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SimSun"/>
                          <a:cs typeface="Times New Roman"/>
                        </a:rPr>
                        <a:t>L</a:t>
                      </a:r>
                      <a:endParaRPr lang="de-DE" sz="12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Main</a:t>
                      </a:r>
                      <a:endParaRPr lang="de-DE" sz="12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Main</a:t>
                      </a:r>
                      <a:endParaRPr lang="de-DE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FF"/>
                        </a:solidFill>
                        <a:latin typeface="Tahom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ahoma"/>
                          <a:ea typeface="SimSun"/>
                          <a:cs typeface="Times New Roman"/>
                        </a:rPr>
                        <a:t>c</a:t>
                      </a:r>
                      <a:endParaRPr lang="de-DE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Sub-</a:t>
                      </a:r>
                      <a:r>
                        <a:rPr lang="en-US" sz="1050" dirty="0" err="1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fcn</a:t>
                      </a:r>
                      <a:endParaRPr lang="de-DE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Tahoma"/>
                          <a:ea typeface="SimSun"/>
                          <a:cs typeface="Times New Roman"/>
                        </a:rPr>
                        <a:t>Indirect</a:t>
                      </a:r>
                      <a:endParaRPr lang="de-DE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4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SimSun"/>
                          <a:cs typeface="Times New Roman"/>
                        </a:rPr>
                        <a:t>M</a:t>
                      </a:r>
                      <a:endParaRPr lang="de-DE" sz="12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Main</a:t>
                      </a:r>
                      <a:endParaRPr lang="de-DE" sz="12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Sub-</a:t>
                      </a:r>
                      <a:r>
                        <a:rPr lang="en-US" sz="1050" dirty="0" err="1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fcn</a:t>
                      </a:r>
                      <a:endParaRPr lang="de-DE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>
                        <a:latin typeface="Tahom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ahoma"/>
                          <a:ea typeface="SimSun"/>
                          <a:cs typeface="Times New Roman"/>
                        </a:rPr>
                        <a:t>d</a:t>
                      </a:r>
                      <a:endParaRPr lang="de-DE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Sub-</a:t>
                      </a:r>
                      <a:r>
                        <a:rPr lang="en-US" sz="1050" dirty="0" err="1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fcn</a:t>
                      </a:r>
                      <a:endParaRPr lang="de-DE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Tahoma"/>
                          <a:ea typeface="SimSun"/>
                          <a:cs typeface="Times New Roman"/>
                        </a:rPr>
                        <a:t>Indirect</a:t>
                      </a:r>
                      <a:endParaRPr lang="de-DE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4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SimSun"/>
                          <a:cs typeface="Times New Roman"/>
                        </a:rPr>
                        <a:t>N</a:t>
                      </a:r>
                      <a:endParaRPr lang="de-DE" sz="12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Main</a:t>
                      </a:r>
                      <a:endParaRPr lang="de-DE" sz="12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Sub-</a:t>
                      </a:r>
                      <a:r>
                        <a:rPr lang="en-US" sz="1050" dirty="0" err="1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fcn</a:t>
                      </a:r>
                      <a:endParaRPr lang="de-DE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>
                        <a:latin typeface="Tahom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ahoma"/>
                          <a:ea typeface="SimSun"/>
                          <a:cs typeface="Times New Roman"/>
                        </a:rPr>
                        <a:t>e</a:t>
                      </a:r>
                      <a:endParaRPr lang="de-DE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Sub-</a:t>
                      </a:r>
                      <a:r>
                        <a:rPr lang="en-US" sz="1050" dirty="0" err="1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fcn</a:t>
                      </a:r>
                      <a:endParaRPr lang="de-DE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Tahoma"/>
                          <a:ea typeface="SimSun"/>
                          <a:cs typeface="Times New Roman"/>
                        </a:rPr>
                        <a:t>Indirect</a:t>
                      </a:r>
                      <a:endParaRPr lang="de-DE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4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SimSun"/>
                          <a:cs typeface="Times New Roman"/>
                        </a:rPr>
                        <a:t>O</a:t>
                      </a:r>
                      <a:endParaRPr lang="de-DE" sz="12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Main</a:t>
                      </a:r>
                      <a:endParaRPr lang="de-DE" sz="12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Sub-</a:t>
                      </a:r>
                      <a:r>
                        <a:rPr lang="en-US" sz="1050" dirty="0" err="1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fcn</a:t>
                      </a:r>
                      <a:endParaRPr lang="de-DE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>
                        <a:latin typeface="Tahom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C00000"/>
                          </a:solidFill>
                          <a:latin typeface="Tahoma"/>
                          <a:ea typeface="SimSun"/>
                          <a:cs typeface="Times New Roman"/>
                        </a:rPr>
                        <a:t>“0”</a:t>
                      </a:r>
                      <a:endParaRPr lang="de-DE" sz="12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Tahoma"/>
                          <a:ea typeface="SimSun"/>
                          <a:cs typeface="Times New Roman"/>
                        </a:rPr>
                        <a:t>n/a</a:t>
                      </a:r>
                      <a:endParaRPr lang="de-DE" sz="12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Main</a:t>
                      </a:r>
                      <a:endParaRPr lang="de-DE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4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SimSun"/>
                          <a:cs typeface="Times New Roman"/>
                        </a:rPr>
                        <a:t>P</a:t>
                      </a:r>
                      <a:endParaRPr lang="de-DE" sz="12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Main</a:t>
                      </a:r>
                      <a:endParaRPr lang="de-DE" sz="12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Sub-</a:t>
                      </a:r>
                      <a:r>
                        <a:rPr lang="en-US" sz="1050" dirty="0" err="1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fcn</a:t>
                      </a:r>
                      <a:endParaRPr lang="de-DE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>
                        <a:latin typeface="Tahom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SimSun"/>
                          <a:cs typeface="Times New Roman"/>
                        </a:rPr>
                        <a:t>Rnn</a:t>
                      </a:r>
                      <a:endParaRPr lang="de-DE" sz="12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Main</a:t>
                      </a:r>
                      <a:endParaRPr lang="de-DE" sz="12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Tahoma"/>
                          <a:ea typeface="SimSun"/>
                          <a:cs typeface="Times New Roman"/>
                        </a:rPr>
                        <a:t>Indirect</a:t>
                      </a:r>
                      <a:endParaRPr lang="de-DE" sz="12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09814" y="1320019"/>
            <a:ext cx="41737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TRK / DTC functionality</a:t>
            </a:r>
          </a:p>
          <a:p>
            <a:endParaRPr lang="en-US" sz="1100" dirty="0"/>
          </a:p>
          <a:p>
            <a:r>
              <a:rPr lang="en-US" dirty="0"/>
              <a:t>RCL Math (includes RC^)</a:t>
            </a:r>
          </a:p>
          <a:p>
            <a:r>
              <a:rPr lang="en-US" dirty="0"/>
              <a:t>SLCT Variable for integer CASE?</a:t>
            </a:r>
          </a:p>
          <a:p>
            <a:r>
              <a:rPr lang="en-US" dirty="0"/>
              <a:t>Square</a:t>
            </a:r>
            <a:r>
              <a:rPr lang="en-US" b="1" baseline="30000" dirty="0"/>
              <a:t>2</a:t>
            </a:r>
            <a:r>
              <a:rPr lang="en-US" dirty="0"/>
              <a:t> IND (X&lt;I&gt;Y, ?S# IND _ _)</a:t>
            </a:r>
          </a:p>
          <a:p>
            <a:r>
              <a:rPr lang="en-US" dirty="0"/>
              <a:t>Multiple IND (RIND/SIND) – up to 10 levels</a:t>
            </a:r>
          </a:p>
          <a:p>
            <a:endParaRPr lang="de-DE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561503" y="1688122"/>
            <a:ext cx="407963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432550" y="4443046"/>
            <a:ext cx="407963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BB17A0F7-50BB-4AC6-81F9-31B48737B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4E977A5-2CF9-46A1-9D06-A849E356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786" y="3611549"/>
            <a:ext cx="1813931" cy="30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3591" y="3611549"/>
            <a:ext cx="1813931" cy="30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5072" y="3603084"/>
            <a:ext cx="1797001" cy="31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84273" y="3611549"/>
            <a:ext cx="1832071" cy="30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5279" y="3679028"/>
            <a:ext cx="266043" cy="16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8840" y="3679028"/>
            <a:ext cx="266043" cy="16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8770" y="3679028"/>
            <a:ext cx="266043" cy="16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96147" y="3679028"/>
            <a:ext cx="266043" cy="16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2098" y="3237156"/>
            <a:ext cx="1785280" cy="29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63591" y="3224018"/>
            <a:ext cx="1797747" cy="30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27649" y="3238885"/>
            <a:ext cx="1817420" cy="30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85201" y="3256157"/>
            <a:ext cx="1790701" cy="31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1562" y="3318472"/>
            <a:ext cx="266043" cy="16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5123" y="3318472"/>
            <a:ext cx="266043" cy="16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5053" y="3318472"/>
            <a:ext cx="266043" cy="16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92430" y="3318472"/>
            <a:ext cx="266043" cy="16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hape 27"/>
          <p:cNvCxnSpPr>
            <a:stCxn id="26" idx="3"/>
            <a:endCxn id="18433" idx="1"/>
          </p:cNvCxnSpPr>
          <p:nvPr/>
        </p:nvCxnSpPr>
        <p:spPr>
          <a:xfrm flipH="1">
            <a:off x="869786" y="3401550"/>
            <a:ext cx="9288687" cy="360556"/>
          </a:xfrm>
          <a:prstGeom prst="curvedConnector5">
            <a:avLst>
              <a:gd name="adj1" fmla="val -2701"/>
              <a:gd name="adj2" fmla="val 44766"/>
              <a:gd name="adj3" fmla="val 10246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0288454" y="3541700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. . .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7520" y="266652"/>
            <a:ext cx="10515600" cy="781392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Dare to Compare Interconnectivity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4" name="Picture 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1960" y="1383251"/>
            <a:ext cx="49149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5" name="Picture 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290" y="4032152"/>
            <a:ext cx="52387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6" name="Picture 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4024" y="1438055"/>
            <a:ext cx="50673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51963" y="225083"/>
            <a:ext cx="237013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7" name="AutoShape 49"/>
          <p:cNvSpPr>
            <a:spLocks noChangeArrowheads="1"/>
          </p:cNvSpPr>
          <p:nvPr/>
        </p:nvSpPr>
        <p:spPr bwMode="auto">
          <a:xfrm>
            <a:off x="5992837" y="1575583"/>
            <a:ext cx="528320" cy="4332848"/>
          </a:xfrm>
          <a:prstGeom prst="downArrow">
            <a:avLst>
              <a:gd name="adj1" fmla="val 37269"/>
              <a:gd name="adj2" fmla="val 10055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4" name="AutoShape 49"/>
          <p:cNvSpPr>
            <a:spLocks noChangeArrowheads="1"/>
          </p:cNvSpPr>
          <p:nvPr/>
        </p:nvSpPr>
        <p:spPr bwMode="auto">
          <a:xfrm>
            <a:off x="11493304" y="1531037"/>
            <a:ext cx="371231" cy="1563856"/>
          </a:xfrm>
          <a:prstGeom prst="downArrow">
            <a:avLst>
              <a:gd name="adj1" fmla="val 37269"/>
              <a:gd name="adj2" fmla="val 10055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98" name="Picture 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42660" y="3407826"/>
            <a:ext cx="4445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" name="Picture 5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44654" y="1846312"/>
            <a:ext cx="4445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167BF66-D71E-4876-A9FA-34F61B77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451BB03-E433-4F56-B347-2F1FD07CF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4D4EF7F-BA00-4D36-A3E4-B1E0ABE001FE}"/>
              </a:ext>
            </a:extLst>
          </p:cNvPr>
          <p:cNvSpPr txBox="1"/>
          <p:nvPr/>
        </p:nvSpPr>
        <p:spPr>
          <a:xfrm>
            <a:off x="7193471" y="3992368"/>
            <a:ext cx="45425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Smooth &amp; Flexible U/I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Sweeps the practical Stack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84 function-launcher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zero-comparison for registers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Supports Indirect-Indirect tests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73B391-5AB8-404A-BF4B-065AF113C5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3261" y="5427443"/>
            <a:ext cx="2371725" cy="390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33E70B4-6D60-4D9B-93AB-F5C58A94DD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3400" y="5889358"/>
            <a:ext cx="2381250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7520" y="266652"/>
            <a:ext cx="10515600" cy="781392"/>
          </a:xfrm>
        </p:spPr>
        <p:txBody>
          <a:bodyPr>
            <a:normAutofit/>
          </a:bodyPr>
          <a:lstStyle/>
          <a:p>
            <a:r>
              <a:rPr lang="en-US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your Weapon !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2436" y="2067959"/>
            <a:ext cx="2362200" cy="390525"/>
          </a:xfrm>
          <a:prstGeom prst="rect">
            <a:avLst/>
          </a:prstGeom>
          <a:noFill/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1335" y="1614423"/>
            <a:ext cx="2381250" cy="381000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8477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     </a:t>
            </a: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12287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1800" algn="ctr"/>
                <a:tab pos="5943600" algn="r"/>
              </a:tabLst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3723" y="1610760"/>
            <a:ext cx="23590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6583" y="5146211"/>
            <a:ext cx="5295262" cy="126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9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5927" y="3200408"/>
            <a:ext cx="2381250" cy="409575"/>
          </a:xfrm>
          <a:prstGeom prst="rect">
            <a:avLst/>
          </a:prstGeom>
          <a:noFill/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926" y="3722514"/>
            <a:ext cx="2362200" cy="400050"/>
          </a:xfrm>
          <a:prstGeom prst="rect">
            <a:avLst/>
          </a:prstGeom>
          <a:noFill/>
        </p:spPr>
      </p:pic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     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12668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13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04382" y="3193375"/>
            <a:ext cx="237013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78769" y="3207443"/>
            <a:ext cx="23590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5734945" y="315993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  <a:endParaRPr lang="de-DE" dirty="0"/>
          </a:p>
        </p:txBody>
      </p:sp>
      <p:sp>
        <p:nvSpPr>
          <p:cNvPr id="20" name="Rectangle 19"/>
          <p:cNvSpPr/>
          <p:nvPr/>
        </p:nvSpPr>
        <p:spPr>
          <a:xfrm>
            <a:off x="3160556" y="318807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  <a:endParaRPr lang="de-DE" dirty="0"/>
          </a:p>
        </p:txBody>
      </p:sp>
      <p:pic>
        <p:nvPicPr>
          <p:cNvPr id="25615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8662" y="5079390"/>
            <a:ext cx="5556978" cy="74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6499273" y="246186"/>
            <a:ext cx="3791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ready  (Define)…</a:t>
            </a:r>
          </a:p>
          <a:p>
            <a:r>
              <a:rPr lang="en-US" dirty="0"/>
              <a:t>2. aim  (Store, Recall, Swap)…</a:t>
            </a:r>
          </a:p>
          <a:p>
            <a:r>
              <a:rPr lang="en-US" dirty="0"/>
              <a:t>3. fire   (Compare)!</a:t>
            </a:r>
            <a:endParaRPr lang="de-DE" dirty="0"/>
          </a:p>
        </p:txBody>
      </p:sp>
      <p:pic>
        <p:nvPicPr>
          <p:cNvPr id="25616" name="Picture 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89773" y="5877537"/>
            <a:ext cx="2262823" cy="37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Arrow Connector 24"/>
          <p:cNvCxnSpPr/>
          <p:nvPr/>
        </p:nvCxnSpPr>
        <p:spPr>
          <a:xfrm>
            <a:off x="5902830" y="5444197"/>
            <a:ext cx="6471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7" name="Picture 1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66902" y="2068400"/>
            <a:ext cx="2381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Left Brace 29"/>
          <p:cNvSpPr/>
          <p:nvPr/>
        </p:nvSpPr>
        <p:spPr>
          <a:xfrm>
            <a:off x="6063175" y="211015"/>
            <a:ext cx="239151" cy="998807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619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49944" y="4670474"/>
            <a:ext cx="237013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Straight Arrow Connector 35"/>
          <p:cNvCxnSpPr>
            <a:endCxn id="25619" idx="1"/>
          </p:cNvCxnSpPr>
          <p:nvPr/>
        </p:nvCxnSpPr>
        <p:spPr>
          <a:xfrm flipV="1">
            <a:off x="5930964" y="4868118"/>
            <a:ext cx="618980" cy="5479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923932" y="5451231"/>
            <a:ext cx="626012" cy="5556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20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65231" y="1716265"/>
            <a:ext cx="37306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1" name="Picture 2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20972" y="2124228"/>
            <a:ext cx="37306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2" name="Picture 2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79396" y="2117122"/>
            <a:ext cx="349250" cy="21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EBBEE00-1068-493A-B58B-1A5C65AFB54E}"/>
              </a:ext>
            </a:extLst>
          </p:cNvPr>
          <p:cNvSpPr txBox="1"/>
          <p:nvPr/>
        </p:nvSpPr>
        <p:spPr>
          <a:xfrm>
            <a:off x="1523234" y="4164036"/>
            <a:ext cx="3888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Interwoven functional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Proxy for surrogate Register Use</a:t>
            </a: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DD5EA1D-7B00-4069-8301-75E4018DE24E}"/>
              </a:ext>
            </a:extLst>
          </p:cNvPr>
          <p:cNvSpPr/>
          <p:nvPr/>
        </p:nvSpPr>
        <p:spPr>
          <a:xfrm>
            <a:off x="1451124" y="2549936"/>
            <a:ext cx="43236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Wildcard variable selection &amp; management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DEC07AA-A6F4-4FDD-94A8-8D22BC1CF9F3}"/>
              </a:ext>
            </a:extLst>
          </p:cNvPr>
          <p:cNvSpPr/>
          <p:nvPr/>
        </p:nvSpPr>
        <p:spPr>
          <a:xfrm>
            <a:off x="669770" y="906639"/>
            <a:ext cx="3039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The Many ways to skin this cat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0206111" y="353250"/>
            <a:ext cx="1602933" cy="1918684"/>
            <a:chOff x="2625968" y="4060089"/>
            <a:chExt cx="1699845" cy="2258647"/>
          </a:xfrm>
        </p:grpSpPr>
        <p:sp>
          <p:nvSpPr>
            <p:cNvPr id="35" name="Rounded Rectangle 34"/>
            <p:cNvSpPr/>
            <p:nvPr/>
          </p:nvSpPr>
          <p:spPr>
            <a:xfrm>
              <a:off x="2625968" y="4060089"/>
              <a:ext cx="1699845" cy="2258647"/>
            </a:xfrm>
            <a:prstGeom prst="roundRect">
              <a:avLst/>
            </a:prstGeom>
            <a:solidFill>
              <a:srgbClr val="FFCC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err="1">
                  <a:solidFill>
                    <a:srgbClr val="0000FF"/>
                  </a:solidFill>
                </a:rPr>
                <a:t>WARP_Core</a:t>
              </a:r>
              <a:endParaRPr lang="de-DE" dirty="0">
                <a:solidFill>
                  <a:srgbClr val="0000FF"/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719754" y="4783007"/>
              <a:ext cx="984738" cy="496257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Auto-Complete</a:t>
              </a:r>
              <a:endParaRPr lang="de-DE" sz="1200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727569" y="5275382"/>
              <a:ext cx="976923" cy="496256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Universal Execute</a:t>
              </a:r>
              <a:endParaRPr lang="de-DE" sz="1200" dirty="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727570" y="5767754"/>
              <a:ext cx="969106" cy="492349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Enhanced CX’s  ED</a:t>
              </a:r>
              <a:endParaRPr lang="de-DE" sz="1200" dirty="0"/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11237904" y="966749"/>
            <a:ext cx="442188" cy="125147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1000" b="1" i="1" dirty="0"/>
              <a:t>TOTAL REKALL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4C6D51-C751-4C10-BA68-C56F71AA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FDC5F4-6D64-4A6D-8438-5985F35E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7520" y="266652"/>
            <a:ext cx="10515600" cy="781392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Auto-Complete XEQ+ (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a.k.a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 Navigator)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161" y="2768994"/>
            <a:ext cx="2432806" cy="376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3616076"/>
              </p:ext>
            </p:extLst>
          </p:nvPr>
        </p:nvGraphicFramePr>
        <p:xfrm>
          <a:off x="5694557" y="3356515"/>
          <a:ext cx="6114012" cy="2610792"/>
        </p:xfrm>
        <a:graphic>
          <a:graphicData uri="http://schemas.openxmlformats.org/drawingml/2006/table">
            <a:tbl>
              <a:tblPr/>
              <a:tblGrid>
                <a:gridCol w="15193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44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10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92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6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Module</a:t>
                      </a:r>
                      <a:endParaRPr lang="de-DE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Aux/Banked FAT Location</a:t>
                      </a:r>
                      <a:endParaRPr lang="de-DE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Launchers</a:t>
                      </a:r>
                      <a:endParaRPr lang="de-DE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# Sub-</a:t>
                      </a:r>
                      <a:r>
                        <a:rPr lang="en-US" sz="1100" dirty="0" err="1">
                          <a:solidFill>
                            <a:srgbClr val="0000FF"/>
                          </a:solidFill>
                          <a:latin typeface="Tahoma"/>
                          <a:ea typeface="SimSun"/>
                          <a:cs typeface="Times New Roman"/>
                        </a:rPr>
                        <a:t>Fncts</a:t>
                      </a:r>
                      <a:endParaRPr lang="de-DE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SimSun"/>
                          <a:cs typeface="Tahoma"/>
                        </a:rPr>
                        <a:t>  41Z Deluxe</a:t>
                      </a:r>
                      <a:endParaRPr lang="de-DE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SimSun"/>
                          <a:cs typeface="Tahoma"/>
                        </a:rPr>
                        <a:t>Middle of Lower page</a:t>
                      </a:r>
                      <a:endParaRPr lang="de-DE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SimSun"/>
                          <a:cs typeface="Tahoma"/>
                        </a:rPr>
                        <a:t>ZF$, ZF#</a:t>
                      </a:r>
                      <a:endParaRPr lang="de-DE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SimSun"/>
                          <a:cs typeface="Tahoma"/>
                        </a:rPr>
                        <a:t>62</a:t>
                      </a:r>
                      <a:endParaRPr lang="de-DE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2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SimSun"/>
                          <a:cs typeface="Tahoma"/>
                        </a:rPr>
                        <a:t>  AMC_OS/X</a:t>
                      </a:r>
                      <a:endParaRPr lang="de-DE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SimSun"/>
                          <a:cs typeface="Tahoma"/>
                        </a:rPr>
                        <a:t>Middle of page</a:t>
                      </a:r>
                      <a:endParaRPr lang="de-DE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SimSun"/>
                          <a:cs typeface="Tahoma"/>
                        </a:rPr>
                        <a:t>XF$, XF#</a:t>
                      </a:r>
                      <a:endParaRPr lang="de-DE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SimSun"/>
                          <a:cs typeface="Tahoma"/>
                        </a:rPr>
                        <a:t>22</a:t>
                      </a:r>
                      <a:endParaRPr lang="de-DE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7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SimSun"/>
                          <a:cs typeface="Tahoma"/>
                        </a:rPr>
                        <a:t>  CL X-Mem Manager</a:t>
                      </a:r>
                      <a:endParaRPr lang="de-DE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SimSun"/>
                          <a:cs typeface="Tahoma"/>
                        </a:rPr>
                        <a:t>Middle of page</a:t>
                      </a:r>
                      <a:endParaRPr lang="de-DE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SimSun"/>
                          <a:cs typeface="Tahoma"/>
                        </a:rPr>
                        <a:t>YF$, YF#</a:t>
                      </a:r>
                      <a:endParaRPr lang="de-DE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SimSun"/>
                          <a:cs typeface="Tahoma"/>
                        </a:rPr>
                        <a:t>22</a:t>
                      </a:r>
                      <a:endParaRPr lang="de-DE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7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SimSun"/>
                          <a:cs typeface="Tahoma"/>
                        </a:rPr>
                        <a:t>  Formula Evaluation</a:t>
                      </a:r>
                      <a:endParaRPr lang="de-DE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SimSun"/>
                          <a:cs typeface="Tahoma"/>
                        </a:rPr>
                        <a:t>Middle of page</a:t>
                      </a:r>
                      <a:endParaRPr lang="de-DE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SimSun"/>
                          <a:cs typeface="Tahoma"/>
                        </a:rPr>
                        <a:t>SF$, SF#</a:t>
                      </a:r>
                      <a:endParaRPr lang="de-DE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SimSun"/>
                          <a:cs typeface="Tahoma"/>
                        </a:rPr>
                        <a:t>24</a:t>
                      </a:r>
                      <a:endParaRPr lang="de-DE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2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SimSun"/>
                          <a:cs typeface="Tahoma"/>
                        </a:rPr>
                        <a:t>  GJM ROM</a:t>
                      </a:r>
                      <a:endParaRPr lang="de-DE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SimSun"/>
                          <a:cs typeface="Tahoma"/>
                        </a:rPr>
                        <a:t>Middle of page</a:t>
                      </a:r>
                      <a:endParaRPr lang="de-DE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SimSun"/>
                          <a:cs typeface="Tahoma"/>
                        </a:rPr>
                        <a:t>GJM$, GJM#</a:t>
                      </a:r>
                      <a:endParaRPr lang="de-DE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SimSun"/>
                          <a:cs typeface="Tahoma"/>
                        </a:rPr>
                        <a:t>24</a:t>
                      </a:r>
                      <a:endParaRPr lang="de-DE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7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SimSun"/>
                          <a:cs typeface="Tahoma"/>
                        </a:rPr>
                        <a:t>  HEPAX_4H</a:t>
                      </a:r>
                      <a:endParaRPr lang="de-DE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SimSun"/>
                          <a:cs typeface="Tahoma"/>
                        </a:rPr>
                        <a:t>Top of Bank-3,  </a:t>
                      </a:r>
                      <a:r>
                        <a:rPr lang="en-US" sz="1200" strike="sngStrike" baseline="0" dirty="0">
                          <a:latin typeface="Calibri"/>
                          <a:ea typeface="SimSun"/>
                          <a:cs typeface="Tahoma"/>
                        </a:rPr>
                        <a:t>Middle of bank-3</a:t>
                      </a:r>
                      <a:endParaRPr lang="de-DE" sz="1600" strike="sngStrike" baseline="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SimSun"/>
                          <a:cs typeface="Tahoma"/>
                        </a:rPr>
                        <a:t>HEPX$, XF#, XF$</a:t>
                      </a:r>
                      <a:endParaRPr lang="de-DE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SimSun"/>
                          <a:cs typeface="Tahoma"/>
                        </a:rPr>
                        <a:t>21 + 25</a:t>
                      </a:r>
                      <a:endParaRPr lang="de-DE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7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SimSun"/>
                          <a:cs typeface="Tahoma"/>
                        </a:rPr>
                        <a:t>  HP-16C Emulator</a:t>
                      </a:r>
                      <a:endParaRPr lang="de-DE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SimSun"/>
                          <a:cs typeface="Tahoma"/>
                        </a:rPr>
                        <a:t>Middle of page</a:t>
                      </a:r>
                      <a:endParaRPr lang="de-DE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SimSun"/>
                          <a:cs typeface="Tahoma"/>
                        </a:rPr>
                        <a:t>16$, 16#</a:t>
                      </a:r>
                      <a:endParaRPr lang="de-DE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SimSun"/>
                          <a:cs typeface="Tahoma"/>
                        </a:rPr>
                        <a:t>62</a:t>
                      </a:r>
                      <a:endParaRPr lang="de-DE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7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SimSun"/>
                          <a:cs typeface="Tahoma"/>
                        </a:rPr>
                        <a:t>  PowerCL Extreme</a:t>
                      </a:r>
                      <a:endParaRPr lang="de-DE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SimSun"/>
                          <a:cs typeface="Tahoma"/>
                        </a:rPr>
                        <a:t>Top of Bank-3,  Top of bank-4</a:t>
                      </a:r>
                      <a:endParaRPr lang="de-DE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SimSun"/>
                          <a:cs typeface="Tahoma"/>
                        </a:rPr>
                        <a:t>XQ1$, XQ2$</a:t>
                      </a:r>
                      <a:endParaRPr lang="de-DE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SimSun"/>
                          <a:cs typeface="Tahoma"/>
                        </a:rPr>
                        <a:t>89 + 89</a:t>
                      </a:r>
                      <a:endParaRPr lang="de-DE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2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SimSun"/>
                          <a:cs typeface="Tahoma"/>
                        </a:rPr>
                        <a:t>  SandMath 4x4</a:t>
                      </a:r>
                      <a:endParaRPr lang="de-DE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SimSun"/>
                          <a:cs typeface="Tahoma"/>
                        </a:rPr>
                        <a:t>Middle of Upper page</a:t>
                      </a:r>
                      <a:endParaRPr lang="de-DE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Symbol"/>
                          <a:ea typeface="SimSun"/>
                          <a:cs typeface="Tahoma"/>
                        </a:rPr>
                        <a:t>S</a:t>
                      </a:r>
                      <a:r>
                        <a:rPr lang="en-US" sz="1200" dirty="0">
                          <a:latin typeface="Calibri"/>
                          <a:ea typeface="SimSun"/>
                          <a:cs typeface="Tahoma"/>
                        </a:rPr>
                        <a:t>F$</a:t>
                      </a:r>
                      <a:r>
                        <a:rPr lang="en-US" sz="1200" dirty="0">
                          <a:latin typeface="Tahoma"/>
                          <a:ea typeface="SimSun"/>
                          <a:cs typeface="Times New Roman"/>
                        </a:rPr>
                        <a:t>, </a:t>
                      </a:r>
                      <a:r>
                        <a:rPr lang="en-US" sz="1200" dirty="0">
                          <a:latin typeface="Symbol"/>
                          <a:ea typeface="SimSun"/>
                          <a:cs typeface="Tahoma"/>
                        </a:rPr>
                        <a:t>S</a:t>
                      </a:r>
                      <a:r>
                        <a:rPr lang="en-US" sz="1200" dirty="0">
                          <a:latin typeface="Calibri"/>
                          <a:ea typeface="SimSun"/>
                          <a:cs typeface="Tahoma"/>
                        </a:rPr>
                        <a:t>F#</a:t>
                      </a:r>
                      <a:endParaRPr lang="de-DE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SimSun"/>
                          <a:cs typeface="Tahoma"/>
                        </a:rPr>
                        <a:t>117</a:t>
                      </a:r>
                      <a:endParaRPr lang="de-DE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2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SimSun"/>
                          <a:cs typeface="Tahoma"/>
                        </a:rPr>
                        <a:t>  SandMatrix</a:t>
                      </a:r>
                      <a:endParaRPr lang="de-DE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SimSun"/>
                          <a:cs typeface="Tahoma"/>
                        </a:rPr>
                        <a:t>Middle of Lower page</a:t>
                      </a:r>
                      <a:endParaRPr lang="de-DE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Symbol"/>
                          <a:ea typeface="SimSun"/>
                          <a:cs typeface="Tahoma"/>
                        </a:rPr>
                        <a:t>S</a:t>
                      </a:r>
                      <a:r>
                        <a:rPr lang="en-US" sz="1200" dirty="0">
                          <a:latin typeface="Calibri"/>
                          <a:ea typeface="SimSun"/>
                          <a:cs typeface="Tahoma"/>
                        </a:rPr>
                        <a:t>M$</a:t>
                      </a:r>
                      <a:r>
                        <a:rPr lang="en-US" sz="1200" dirty="0">
                          <a:latin typeface="Tahoma"/>
                          <a:ea typeface="SimSun"/>
                          <a:cs typeface="Times New Roman"/>
                        </a:rPr>
                        <a:t>, </a:t>
                      </a:r>
                      <a:r>
                        <a:rPr lang="en-US" sz="1200" dirty="0">
                          <a:latin typeface="Symbol"/>
                          <a:ea typeface="SimSun"/>
                          <a:cs typeface="Tahoma"/>
                        </a:rPr>
                        <a:t>S</a:t>
                      </a:r>
                      <a:r>
                        <a:rPr lang="en-US" sz="1200" dirty="0">
                          <a:latin typeface="Calibri"/>
                          <a:ea typeface="SimSun"/>
                          <a:cs typeface="Tahoma"/>
                        </a:rPr>
                        <a:t>M#</a:t>
                      </a:r>
                      <a:endParaRPr lang="de-DE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SimSun"/>
                          <a:cs typeface="Tahoma"/>
                        </a:rPr>
                        <a:t>63</a:t>
                      </a:r>
                      <a:endParaRPr lang="de-DE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2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SimSun"/>
                          <a:cs typeface="Tahoma"/>
                        </a:rPr>
                        <a:t>  WARP_Core</a:t>
                      </a:r>
                      <a:endParaRPr lang="de-DE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SimSun"/>
                          <a:cs typeface="Tahoma"/>
                        </a:rPr>
                        <a:t>Middle of page</a:t>
                      </a:r>
                      <a:endParaRPr lang="de-DE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SimSun"/>
                          <a:cs typeface="Tahoma"/>
                        </a:rPr>
                        <a:t>WF$, WF#</a:t>
                      </a:r>
                      <a:endParaRPr lang="de-DE" sz="16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SimSun"/>
                          <a:cs typeface="Tahoma"/>
                        </a:rPr>
                        <a:t>92</a:t>
                      </a:r>
                      <a:endParaRPr lang="de-DE" sz="16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2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ahoma"/>
                        </a:rPr>
                        <a:t>  Total System</a:t>
                      </a:r>
                      <a:endParaRPr lang="de-DE" sz="1600" dirty="0">
                        <a:solidFill>
                          <a:srgbClr val="FF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ahoma"/>
                        </a:rPr>
                        <a:t>Indistinct</a:t>
                      </a:r>
                      <a:endParaRPr lang="de-DE" sz="1600" dirty="0">
                        <a:solidFill>
                          <a:srgbClr val="FF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ahoma"/>
                        </a:rPr>
                        <a:t>XEQ$</a:t>
                      </a:r>
                      <a:endParaRPr lang="de-DE" sz="1600" dirty="0">
                        <a:solidFill>
                          <a:srgbClr val="FF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/>
                          <a:ea typeface="SimSun"/>
                          <a:cs typeface="Tahoma"/>
                        </a:rPr>
                        <a:t>688</a:t>
                      </a:r>
                      <a:endParaRPr lang="de-DE" sz="1600" dirty="0">
                        <a:solidFill>
                          <a:srgbClr val="FF0000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594608" y="398116"/>
            <a:ext cx="1273126" cy="5205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B5CCF10C-4446-4D8A-9229-513EE44A9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3C1EA83-36A5-4D07-B642-7D64F230D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15D2BA-A68D-43EF-9E48-EDF92FC18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115122"/>
            <a:ext cx="4357761" cy="1005610"/>
          </a:xfrm>
          <a:prstGeom prst="rect">
            <a:avLst/>
          </a:prstGeom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0693" y="2313586"/>
            <a:ext cx="1985357" cy="3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2254" y="2319303"/>
            <a:ext cx="1985357" cy="32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7540" y="1949312"/>
            <a:ext cx="1994753" cy="33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6771" y="1761742"/>
            <a:ext cx="1994753" cy="32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58097" y="1527783"/>
            <a:ext cx="386601" cy="17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39937" y="2176996"/>
            <a:ext cx="394655" cy="15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11526" y="1476817"/>
            <a:ext cx="1997438" cy="3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Left Brace 18"/>
          <p:cNvSpPr/>
          <p:nvPr/>
        </p:nvSpPr>
        <p:spPr>
          <a:xfrm>
            <a:off x="2714665" y="2043140"/>
            <a:ext cx="88007" cy="484470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tangle 19"/>
          <p:cNvSpPr/>
          <p:nvPr/>
        </p:nvSpPr>
        <p:spPr>
          <a:xfrm>
            <a:off x="4803250" y="1497310"/>
            <a:ext cx="1183978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85750" indent="-285750"/>
            <a:r>
              <a:rPr lang="en-US" sz="14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Native’s XEQ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06966" y="1947077"/>
            <a:ext cx="1508746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85750" indent="-285750"/>
            <a:r>
              <a:rPr lang="en-US" sz="14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Universal Execute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84371" y="1426685"/>
            <a:ext cx="12715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en-US" sz="14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Auto-Complete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903287" y="2136646"/>
            <a:ext cx="29208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WARP_Core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Launchers &amp; LastF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94114" y="3043609"/>
            <a:ext cx="14109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en-US" sz="14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Assign Main </a:t>
            </a:r>
            <a:r>
              <a:rPr lang="en-US" sz="1400" i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Fnc</a:t>
            </a:r>
            <a:endParaRPr lang="en-US" sz="1400" i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94114" y="3445053"/>
            <a:ext cx="1745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en-US" sz="14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Next / Previous </a:t>
            </a:r>
            <a:r>
              <a:rPr lang="en-US" sz="1400" i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Func</a:t>
            </a:r>
            <a:r>
              <a:rPr lang="en-US" sz="14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308982" y="3883669"/>
            <a:ext cx="9076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en-US" sz="14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Show Info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294114" y="5296157"/>
            <a:ext cx="1553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en-US" sz="14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Custom Char$ _ _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294114" y="4864978"/>
            <a:ext cx="16816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en-US" sz="14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Next / previous Page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294114" y="4515568"/>
            <a:ext cx="20727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en-US" sz="14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Next / Previous Character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294114" y="5675300"/>
            <a:ext cx="10326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en-US" sz="14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Last5 Funs.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94114" y="6032140"/>
            <a:ext cx="16097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en-US" sz="14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Auto Enumeration !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899532" y="3196683"/>
            <a:ext cx="2387148" cy="818"/>
          </a:xfrm>
          <a:prstGeom prst="line">
            <a:avLst/>
          </a:prstGeom>
          <a:ln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5" idx="1"/>
          </p:cNvCxnSpPr>
          <p:nvPr/>
        </p:nvCxnSpPr>
        <p:spPr>
          <a:xfrm rot="10800000" flipV="1">
            <a:off x="2646558" y="3598942"/>
            <a:ext cx="647556" cy="296550"/>
          </a:xfrm>
          <a:prstGeom prst="line">
            <a:avLst/>
          </a:prstGeom>
          <a:ln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1"/>
          </p:cNvCxnSpPr>
          <p:nvPr/>
        </p:nvCxnSpPr>
        <p:spPr>
          <a:xfrm rot="10800000" flipV="1">
            <a:off x="2207942" y="4037558"/>
            <a:ext cx="1101041" cy="21486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5" idx="1"/>
          </p:cNvCxnSpPr>
          <p:nvPr/>
        </p:nvCxnSpPr>
        <p:spPr>
          <a:xfrm rot="10800000">
            <a:off x="2650274" y="3453164"/>
            <a:ext cx="643841" cy="145779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29" idx="1"/>
          </p:cNvCxnSpPr>
          <p:nvPr/>
        </p:nvCxnSpPr>
        <p:spPr>
          <a:xfrm>
            <a:off x="1303020" y="4488180"/>
            <a:ext cx="1991094" cy="181277"/>
          </a:xfrm>
          <a:prstGeom prst="line">
            <a:avLst/>
          </a:prstGeom>
          <a:ln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7" idx="1"/>
          </p:cNvCxnSpPr>
          <p:nvPr/>
        </p:nvCxnSpPr>
        <p:spPr>
          <a:xfrm rot="10800000" flipV="1">
            <a:off x="899532" y="5450046"/>
            <a:ext cx="2394582" cy="742596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0" idx="1"/>
          </p:cNvCxnSpPr>
          <p:nvPr/>
        </p:nvCxnSpPr>
        <p:spPr>
          <a:xfrm rot="10800000" flipV="1">
            <a:off x="2022088" y="5829188"/>
            <a:ext cx="1272026" cy="266811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8" idx="1"/>
          </p:cNvCxnSpPr>
          <p:nvPr/>
        </p:nvCxnSpPr>
        <p:spPr>
          <a:xfrm rot="10800000">
            <a:off x="877230" y="4780157"/>
            <a:ext cx="2416885" cy="238711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28" idx="1"/>
          </p:cNvCxnSpPr>
          <p:nvPr/>
        </p:nvCxnSpPr>
        <p:spPr>
          <a:xfrm rot="10800000" flipV="1">
            <a:off x="869796" y="5018867"/>
            <a:ext cx="2424319" cy="199904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297833" y="4207051"/>
            <a:ext cx="18341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en-US" sz="14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Execute (Sub)Function</a:t>
            </a:r>
          </a:p>
        </p:txBody>
      </p:sp>
      <p:cxnSp>
        <p:nvCxnSpPr>
          <p:cNvPr id="68" name="Straight Arrow Connector 67"/>
          <p:cNvCxnSpPr>
            <a:stCxn id="66" idx="1"/>
          </p:cNvCxnSpPr>
          <p:nvPr/>
        </p:nvCxnSpPr>
        <p:spPr>
          <a:xfrm rot="10800000">
            <a:off x="1338147" y="4059044"/>
            <a:ext cx="1959687" cy="301896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 flipV="1">
            <a:off x="2587084" y="6192643"/>
            <a:ext cx="646771" cy="66907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29" idx="1"/>
          </p:cNvCxnSpPr>
          <p:nvPr/>
        </p:nvCxnSpPr>
        <p:spPr>
          <a:xfrm>
            <a:off x="1280160" y="4221480"/>
            <a:ext cx="2013954" cy="447977"/>
          </a:xfrm>
          <a:prstGeom prst="line">
            <a:avLst/>
          </a:prstGeom>
          <a:ln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23FFD9B-60CE-4D68-8836-6C890B337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C8B9B9-6184-43AF-B726-B450041E3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D77099A-3630-4622-AACE-FB32B9A0EBE0}"/>
              </a:ext>
            </a:extLst>
          </p:cNvPr>
          <p:cNvSpPr txBox="1">
            <a:spLocks/>
          </p:cNvSpPr>
          <p:nvPr/>
        </p:nvSpPr>
        <p:spPr>
          <a:xfrm>
            <a:off x="679484" y="5507711"/>
            <a:ext cx="3359116" cy="781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XEQ+ Navigation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5E338FA5-046E-4796-99EC-5C039B9F0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548" y="2627362"/>
            <a:ext cx="2336375" cy="38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xmlns="" id="{E393EA21-7AE9-4742-8109-E6C7965F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9514" y="744304"/>
            <a:ext cx="443349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xmlns="" id="{3E202DA1-C171-474F-B3B7-DE0A82A20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1175" y="3527462"/>
            <a:ext cx="52404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xmlns="" id="{C6593614-4DE8-4674-9927-B53B9642F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65687" y="609431"/>
            <a:ext cx="2273757" cy="38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C6356986-60D4-4B32-BB04-4500BC0E320D}"/>
              </a:ext>
            </a:extLst>
          </p:cNvPr>
          <p:cNvGrpSpPr/>
          <p:nvPr/>
        </p:nvGrpSpPr>
        <p:grpSpPr>
          <a:xfrm>
            <a:off x="9565972" y="4743192"/>
            <a:ext cx="2241537" cy="713034"/>
            <a:chOff x="9325498" y="2074408"/>
            <a:chExt cx="2241537" cy="713034"/>
          </a:xfrm>
        </p:grpSpPr>
        <p:pic>
          <p:nvPicPr>
            <p:cNvPr id="7" name="Picture 1">
              <a:extLst>
                <a:ext uri="{FF2B5EF4-FFF2-40B4-BE49-F238E27FC236}">
                  <a16:creationId xmlns:a16="http://schemas.microsoft.com/office/drawing/2014/main" xmlns="" id="{9331D01F-D0D4-4126-A5FF-0E924D1BD4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581678" y="2074408"/>
              <a:ext cx="1985357" cy="334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xmlns="" id="{3FC6A985-E450-4F67-B8FB-7ECD6B00F6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581677" y="2462590"/>
              <a:ext cx="1985357" cy="324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xmlns="" id="{440C1F0F-EB05-4001-932A-E54E1E1F47CD}"/>
                </a:ext>
              </a:extLst>
            </p:cNvPr>
            <p:cNvSpPr/>
            <p:nvPr/>
          </p:nvSpPr>
          <p:spPr>
            <a:xfrm>
              <a:off x="9325498" y="2197801"/>
              <a:ext cx="88007" cy="484470"/>
            </a:xfrm>
            <a:prstGeom prst="leftBrac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D84827D-E73D-4E1D-89A6-6550E85A0D19}"/>
              </a:ext>
            </a:extLst>
          </p:cNvPr>
          <p:cNvSpPr/>
          <p:nvPr/>
        </p:nvSpPr>
        <p:spPr>
          <a:xfrm>
            <a:off x="3679250" y="302398"/>
            <a:ext cx="1183978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85750" indent="-285750"/>
            <a:r>
              <a:rPr lang="en-US" sz="14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Native’s XEQ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31F2045-ABB2-4B75-9197-F62A13A3BD88}"/>
              </a:ext>
            </a:extLst>
          </p:cNvPr>
          <p:cNvSpPr/>
          <p:nvPr/>
        </p:nvSpPr>
        <p:spPr>
          <a:xfrm>
            <a:off x="3692190" y="3109819"/>
            <a:ext cx="1508746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85750" indent="-285750"/>
            <a:r>
              <a:rPr lang="en-US" sz="14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Universal Execute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D031EBB-8B17-4D5B-BD4C-57CA7DA7F261}"/>
              </a:ext>
            </a:extLst>
          </p:cNvPr>
          <p:cNvSpPr/>
          <p:nvPr/>
        </p:nvSpPr>
        <p:spPr>
          <a:xfrm>
            <a:off x="396581" y="2312672"/>
            <a:ext cx="12715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en-US" sz="14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Auto-Complete</a:t>
            </a:r>
          </a:p>
        </p:txBody>
      </p:sp>
      <p:pic>
        <p:nvPicPr>
          <p:cNvPr id="18" name="Picture 20">
            <a:extLst>
              <a:ext uri="{FF2B5EF4-FFF2-40B4-BE49-F238E27FC236}">
                <a16:creationId xmlns:a16="http://schemas.microsoft.com/office/drawing/2014/main" xmlns="" id="{7EDAD686-A27B-4983-B4CA-96F9F3A1D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8935" y="4508106"/>
            <a:ext cx="37306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1F49D42-842C-4A37-835F-8A00C55FD3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5559" y="4388946"/>
            <a:ext cx="2178309" cy="3723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7B366A9-F20E-4BFC-83C8-34BA1CCB2F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75501" y="4256688"/>
            <a:ext cx="2158801" cy="362679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xmlns="" id="{703F85BB-028D-4CFA-97A6-43ACA3043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237" y="5005597"/>
            <a:ext cx="524046" cy="2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0">
            <a:extLst>
              <a:ext uri="{FF2B5EF4-FFF2-40B4-BE49-F238E27FC236}">
                <a16:creationId xmlns:a16="http://schemas.microsoft.com/office/drawing/2014/main" xmlns="" id="{3181127F-FEC1-4AD4-AEE7-4E136DE10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9488" y="4294523"/>
            <a:ext cx="37306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6526EEA-61C0-4B76-B323-701E184C19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80140" y="2725883"/>
            <a:ext cx="2249899" cy="379501"/>
          </a:xfrm>
          <a:prstGeom prst="rect">
            <a:avLst/>
          </a:prstGeom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xmlns="" id="{6925676E-655D-4E31-8E45-8F2900875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23506" y="3409908"/>
            <a:ext cx="412888" cy="21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1B2910F-A3C4-4519-86E4-96AF1A80CE34}"/>
              </a:ext>
            </a:extLst>
          </p:cNvPr>
          <p:cNvSpPr/>
          <p:nvPr/>
        </p:nvSpPr>
        <p:spPr>
          <a:xfrm>
            <a:off x="3703537" y="2405079"/>
            <a:ext cx="1641796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85750" indent="-285750"/>
            <a:r>
              <a:rPr lang="en-US" sz="14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Input Special Char$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FA14C05-90EB-4429-BCF5-FC4AA5711A2D}"/>
              </a:ext>
            </a:extLst>
          </p:cNvPr>
          <p:cNvSpPr/>
          <p:nvPr/>
        </p:nvSpPr>
        <p:spPr>
          <a:xfrm>
            <a:off x="7106524" y="4619559"/>
            <a:ext cx="1508746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85750" indent="-285750"/>
            <a:r>
              <a:rPr lang="en-US" sz="14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Universal Execute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6B0FFDB-FB19-4003-A150-2F311DA60B35}"/>
              </a:ext>
            </a:extLst>
          </p:cNvPr>
          <p:cNvSpPr/>
          <p:nvPr/>
        </p:nvSpPr>
        <p:spPr>
          <a:xfrm>
            <a:off x="7106114" y="3949763"/>
            <a:ext cx="1534394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85750" indent="-285750"/>
            <a:r>
              <a:rPr lang="en-US" sz="14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Manual Input Fnc.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5EB88B93-6C11-4867-A2CA-3CB743C1F9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23506" y="5440008"/>
            <a:ext cx="367511" cy="22459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A96F7A8B-63BC-4EE3-8502-8DF12CE6ED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51537" y="2802052"/>
            <a:ext cx="352425" cy="20955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77D0863-0AFF-4078-8049-379713DA1B54}"/>
              </a:ext>
            </a:extLst>
          </p:cNvPr>
          <p:cNvSpPr/>
          <p:nvPr/>
        </p:nvSpPr>
        <p:spPr>
          <a:xfrm>
            <a:off x="3715559" y="4084480"/>
            <a:ext cx="1252266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85750" indent="-285750"/>
            <a:r>
              <a:rPr lang="en-US" sz="14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Review Last-5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2132FE12-BAAB-4181-95BF-5F05FEC6572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08018" y="1131297"/>
            <a:ext cx="2226502" cy="377069"/>
          </a:xfrm>
          <a:prstGeom prst="rect">
            <a:avLst/>
          </a:prstGeom>
        </p:spPr>
      </p:pic>
      <p:pic>
        <p:nvPicPr>
          <p:cNvPr id="38" name="Picture 6">
            <a:extLst>
              <a:ext uri="{FF2B5EF4-FFF2-40B4-BE49-F238E27FC236}">
                <a16:creationId xmlns:a16="http://schemas.microsoft.com/office/drawing/2014/main" xmlns="" id="{41BDA0A7-BA49-4136-843E-540B81629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477731" y="3649869"/>
            <a:ext cx="466504" cy="21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A3A9A44C-851F-43D0-B9A4-EBBC3005F484}"/>
              </a:ext>
            </a:extLst>
          </p:cNvPr>
          <p:cNvSpPr/>
          <p:nvPr/>
        </p:nvSpPr>
        <p:spPr>
          <a:xfrm>
            <a:off x="7092977" y="5405861"/>
            <a:ext cx="1590244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85750" indent="-285750"/>
            <a:r>
              <a:rPr lang="en-US" sz="14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Execute target Fnc.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8DC08E3F-2864-4E16-9920-9D290E244942}"/>
              </a:ext>
            </a:extLst>
          </p:cNvPr>
          <p:cNvSpPr/>
          <p:nvPr/>
        </p:nvSpPr>
        <p:spPr>
          <a:xfrm>
            <a:off x="7068173" y="3445435"/>
            <a:ext cx="1566198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85750" indent="-285750"/>
            <a:r>
              <a:rPr lang="en-US" sz="14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Next/Previous Fnc.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69B0C8FD-0B49-4DDE-AA0B-0D27118D183B}"/>
              </a:ext>
            </a:extLst>
          </p:cNvPr>
          <p:cNvSpPr/>
          <p:nvPr/>
        </p:nvSpPr>
        <p:spPr>
          <a:xfrm>
            <a:off x="7004745" y="446051"/>
            <a:ext cx="161108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85750" indent="-285750"/>
            <a:r>
              <a:rPr lang="en-US" sz="14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Next/Previous Page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973DC787-D115-4777-9691-12F64E3F040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29094" y="1173187"/>
            <a:ext cx="361950" cy="3429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457CCDB5-5171-49AD-BDDE-14E149E396ED}"/>
              </a:ext>
            </a:extLst>
          </p:cNvPr>
          <p:cNvSpPr/>
          <p:nvPr/>
        </p:nvSpPr>
        <p:spPr>
          <a:xfrm>
            <a:off x="7008018" y="829911"/>
            <a:ext cx="1261884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85750" indent="-285750"/>
            <a:r>
              <a:rPr lang="en-US" sz="14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Jump to Page#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7E630BF9-6D39-47A4-8DEE-33306F4FF56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03537" y="1957903"/>
            <a:ext cx="2264795" cy="3804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1F6F7648-A278-46D5-8A33-9B2F40E378B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12046" y="1803362"/>
            <a:ext cx="2222256" cy="37635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C1B21431-36A1-44B5-B189-2EFB5EE80B8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67925" y="2353116"/>
            <a:ext cx="660169" cy="19220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6576DBC3-E4FD-4220-81A9-6D8002882F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55885" y="2670460"/>
            <a:ext cx="367511" cy="22459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7ACD6FB4-7AF7-404E-8E15-DB8887E873E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10044" y="1893116"/>
            <a:ext cx="381000" cy="219075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A83A5247-66BA-46C8-992D-C802CF3996E1}"/>
              </a:ext>
            </a:extLst>
          </p:cNvPr>
          <p:cNvSpPr/>
          <p:nvPr/>
        </p:nvSpPr>
        <p:spPr>
          <a:xfrm>
            <a:off x="7012046" y="1507213"/>
            <a:ext cx="1165704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85750" indent="-285750"/>
            <a:r>
              <a:rPr lang="en-US" sz="14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Function Info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1AD2699D-2A15-416E-902A-8362890F97BA}"/>
              </a:ext>
            </a:extLst>
          </p:cNvPr>
          <p:cNvSpPr/>
          <p:nvPr/>
        </p:nvSpPr>
        <p:spPr>
          <a:xfrm>
            <a:off x="7012046" y="2284710"/>
            <a:ext cx="215450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85750" indent="-285750"/>
            <a:r>
              <a:rPr lang="en-US" sz="14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Next/Previous Initial Letter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20DF3588-75D3-437B-9ADD-AA16DFF6FBBA}"/>
              </a:ext>
            </a:extLst>
          </p:cNvPr>
          <p:cNvSpPr/>
          <p:nvPr/>
        </p:nvSpPr>
        <p:spPr>
          <a:xfrm>
            <a:off x="7025583" y="2608461"/>
            <a:ext cx="1590244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85750" indent="-285750"/>
            <a:r>
              <a:rPr lang="en-US" sz="14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Execute target Fnc.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20CC6906-E21A-40BF-8ED9-0DD543A9D01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29094" y="403641"/>
            <a:ext cx="333375" cy="20955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8E1F3DC4-F47B-44B3-8DAA-862B00F6CCF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541229" y="665250"/>
            <a:ext cx="333375" cy="219075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9EE7FD3D-42C6-4EA2-B245-4281A85CA7A8}"/>
              </a:ext>
            </a:extLst>
          </p:cNvPr>
          <p:cNvSpPr/>
          <p:nvPr/>
        </p:nvSpPr>
        <p:spPr>
          <a:xfrm>
            <a:off x="3665687" y="1637801"/>
            <a:ext cx="1463157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85750" indent="-285750"/>
            <a:r>
              <a:rPr lang="en-US" sz="14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Target Fnc. found</a:t>
            </a:r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xmlns="" id="{B0A702D6-5552-41B7-827F-EF0EBDD6CC52}"/>
              </a:ext>
            </a:extLst>
          </p:cNvPr>
          <p:cNvSpPr/>
          <p:nvPr/>
        </p:nvSpPr>
        <p:spPr>
          <a:xfrm>
            <a:off x="5942554" y="403641"/>
            <a:ext cx="310004" cy="3493657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Left Brace 61">
            <a:extLst>
              <a:ext uri="{FF2B5EF4-FFF2-40B4-BE49-F238E27FC236}">
                <a16:creationId xmlns:a16="http://schemas.microsoft.com/office/drawing/2014/main" xmlns="" id="{48D9480C-70AC-4039-BE30-6981E1900145}"/>
              </a:ext>
            </a:extLst>
          </p:cNvPr>
          <p:cNvSpPr/>
          <p:nvPr/>
        </p:nvSpPr>
        <p:spPr>
          <a:xfrm>
            <a:off x="2658789" y="890307"/>
            <a:ext cx="341165" cy="38154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0DF6CB2C-D558-42FA-B385-24EBED60D1B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99514" y="2024621"/>
            <a:ext cx="418353" cy="2032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C7E2F236-BB15-4E75-AA36-39E11C896FF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700719" y="3429460"/>
            <a:ext cx="2193149" cy="36844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65A18796-0B28-4188-B6D6-89FFF2DE1E3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041153" y="4910442"/>
            <a:ext cx="2193149" cy="368449"/>
          </a:xfrm>
          <a:prstGeom prst="rect">
            <a:avLst/>
          </a:prstGeom>
        </p:spPr>
      </p:pic>
      <p:pic>
        <p:nvPicPr>
          <p:cNvPr id="67" name="Picture 5">
            <a:extLst>
              <a:ext uri="{FF2B5EF4-FFF2-40B4-BE49-F238E27FC236}">
                <a16:creationId xmlns:a16="http://schemas.microsoft.com/office/drawing/2014/main" xmlns="" id="{316D7824-6B80-451A-8EA6-97EDB365F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6541229" y="3065669"/>
            <a:ext cx="398493" cy="1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16C1EBB8-8703-47BD-89F9-510D8E86D5AB}"/>
              </a:ext>
            </a:extLst>
          </p:cNvPr>
          <p:cNvSpPr/>
          <p:nvPr/>
        </p:nvSpPr>
        <p:spPr>
          <a:xfrm>
            <a:off x="7031006" y="2990482"/>
            <a:ext cx="194476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85750" indent="-285750"/>
            <a:r>
              <a:rPr lang="en-US" sz="14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Automated Enumeration</a:t>
            </a:r>
          </a:p>
        </p:txBody>
      </p:sp>
      <p:sp>
        <p:nvSpPr>
          <p:cNvPr id="87" name="Left Brace 86">
            <a:extLst>
              <a:ext uri="{FF2B5EF4-FFF2-40B4-BE49-F238E27FC236}">
                <a16:creationId xmlns:a16="http://schemas.microsoft.com/office/drawing/2014/main" xmlns="" id="{575C6DA4-C172-45B1-874E-C5E605E4A4AE}"/>
              </a:ext>
            </a:extLst>
          </p:cNvPr>
          <p:cNvSpPr/>
          <p:nvPr/>
        </p:nvSpPr>
        <p:spPr>
          <a:xfrm>
            <a:off x="6054331" y="3403395"/>
            <a:ext cx="398838" cy="2310243"/>
          </a:xfrm>
          <a:prstGeom prst="leftBrace">
            <a:avLst>
              <a:gd name="adj1" fmla="val 8333"/>
              <a:gd name="adj2" fmla="val 491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ED612EB9-0863-493D-90E0-8053E3923A72}"/>
              </a:ext>
            </a:extLst>
          </p:cNvPr>
          <p:cNvSpPr/>
          <p:nvPr/>
        </p:nvSpPr>
        <p:spPr>
          <a:xfrm>
            <a:off x="3658192" y="993596"/>
            <a:ext cx="1846916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85750" indent="-285750"/>
            <a:r>
              <a:rPr lang="en-US" sz="14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Numeric, IND, ALPHA</a:t>
            </a:r>
          </a:p>
        </p:txBody>
      </p: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xmlns="" id="{7D96CDA9-E564-48FD-8E7C-3B436F8998F3}"/>
              </a:ext>
            </a:extLst>
          </p:cNvPr>
          <p:cNvCxnSpPr>
            <a:cxnSpLocks/>
            <a:stCxn id="65" idx="2"/>
            <a:endCxn id="7" idx="0"/>
          </p:cNvCxnSpPr>
          <p:nvPr/>
        </p:nvCxnSpPr>
        <p:spPr>
          <a:xfrm rot="16200000" flipH="1">
            <a:off x="7333421" y="1261781"/>
            <a:ext cx="945283" cy="6017537"/>
          </a:xfrm>
          <a:prstGeom prst="bentConnector3">
            <a:avLst>
              <a:gd name="adj1" fmla="val 1749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8516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6" grpId="0" animBg="1"/>
      <p:bldP spid="27" grpId="0" animBg="1"/>
      <p:bldP spid="28" grpId="0" animBg="1"/>
      <p:bldP spid="32" grpId="0" animBg="1"/>
      <p:bldP spid="39" grpId="0" animBg="1"/>
      <p:bldP spid="40" grpId="0" animBg="1"/>
      <p:bldP spid="43" grpId="0" animBg="1"/>
      <p:bldP spid="46" grpId="0" animBg="1"/>
      <p:bldP spid="55" grpId="0" animBg="1"/>
      <p:bldP spid="56" grpId="0" animBg="1"/>
      <p:bldP spid="57" grpId="0" animBg="1"/>
      <p:bldP spid="60" grpId="0" animBg="1"/>
      <p:bldP spid="61" grpId="0" animBg="1"/>
      <p:bldP spid="62" grpId="0" animBg="1"/>
      <p:bldP spid="68" grpId="0" animBg="1"/>
      <p:bldP spid="87" grpId="0" animBg="1"/>
      <p:bldP spid="8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roup 217"/>
          <p:cNvGrpSpPr/>
          <p:nvPr/>
        </p:nvGrpSpPr>
        <p:grpSpPr>
          <a:xfrm>
            <a:off x="9979959" y="3578917"/>
            <a:ext cx="1380191" cy="1691104"/>
            <a:chOff x="9979959" y="3578917"/>
            <a:chExt cx="1380191" cy="1691104"/>
          </a:xfrm>
        </p:grpSpPr>
        <p:grpSp>
          <p:nvGrpSpPr>
            <p:cNvPr id="159" name="Group 158"/>
            <p:cNvGrpSpPr/>
            <p:nvPr/>
          </p:nvGrpSpPr>
          <p:grpSpPr>
            <a:xfrm>
              <a:off x="9979959" y="3578917"/>
              <a:ext cx="1380191" cy="1691104"/>
              <a:chOff x="9979959" y="3318727"/>
              <a:chExt cx="1380191" cy="1691104"/>
            </a:xfrm>
          </p:grpSpPr>
          <p:grpSp>
            <p:nvGrpSpPr>
              <p:cNvPr id="160" name="Group 135"/>
              <p:cNvGrpSpPr/>
              <p:nvPr/>
            </p:nvGrpSpPr>
            <p:grpSpPr>
              <a:xfrm>
                <a:off x="9979959" y="3335765"/>
                <a:ext cx="1380191" cy="1674066"/>
                <a:chOff x="9979959" y="3335765"/>
                <a:chExt cx="1380191" cy="1674066"/>
              </a:xfrm>
            </p:grpSpPr>
            <p:sp>
              <p:nvSpPr>
                <p:cNvPr id="162" name="Rectangle 161"/>
                <p:cNvSpPr/>
                <p:nvPr/>
              </p:nvSpPr>
              <p:spPr>
                <a:xfrm>
                  <a:off x="9988550" y="4964112"/>
                  <a:ext cx="13716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9979959" y="3335765"/>
                  <a:ext cx="1371600" cy="1617235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61" name="Rectangle 160"/>
              <p:cNvSpPr/>
              <p:nvPr/>
            </p:nvSpPr>
            <p:spPr>
              <a:xfrm>
                <a:off x="9981115" y="3318727"/>
                <a:ext cx="13716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92" name="Rectangle 9"/>
            <p:cNvSpPr>
              <a:spLocks noChangeArrowheads="1"/>
            </p:cNvSpPr>
            <p:nvPr/>
          </p:nvSpPr>
          <p:spPr bwMode="auto">
            <a:xfrm>
              <a:off x="9982200" y="3627486"/>
              <a:ext cx="11430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Banked Aux FAT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9192867" y="3887434"/>
            <a:ext cx="1375545" cy="2301750"/>
            <a:chOff x="9192867" y="3887434"/>
            <a:chExt cx="1375545" cy="2301750"/>
          </a:xfrm>
        </p:grpSpPr>
        <p:grpSp>
          <p:nvGrpSpPr>
            <p:cNvPr id="164" name="Group 163"/>
            <p:cNvGrpSpPr/>
            <p:nvPr/>
          </p:nvGrpSpPr>
          <p:grpSpPr>
            <a:xfrm>
              <a:off x="9192867" y="3887434"/>
              <a:ext cx="1375545" cy="2301750"/>
              <a:chOff x="9103659" y="3627244"/>
              <a:chExt cx="1375545" cy="2301750"/>
            </a:xfrm>
          </p:grpSpPr>
          <p:grpSp>
            <p:nvGrpSpPr>
              <p:cNvPr id="165" name="Group 136"/>
              <p:cNvGrpSpPr/>
              <p:nvPr/>
            </p:nvGrpSpPr>
            <p:grpSpPr>
              <a:xfrm>
                <a:off x="9103659" y="3643704"/>
                <a:ext cx="1375429" cy="2285290"/>
                <a:chOff x="9103659" y="3643704"/>
                <a:chExt cx="1375429" cy="2285290"/>
              </a:xfrm>
            </p:grpSpPr>
            <p:sp>
              <p:nvSpPr>
                <p:cNvPr id="167" name="Rectangle 166"/>
                <p:cNvSpPr/>
                <p:nvPr/>
              </p:nvSpPr>
              <p:spPr>
                <a:xfrm>
                  <a:off x="9103659" y="3643704"/>
                  <a:ext cx="1371600" cy="2232213"/>
                </a:xfrm>
                <a:prstGeom prst="rect">
                  <a:avLst/>
                </a:prstGeom>
                <a:solidFill>
                  <a:srgbClr val="CCFFCC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>
                  <a:off x="9107488" y="5883275"/>
                  <a:ext cx="13716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66" name="Rectangle 165"/>
              <p:cNvSpPr/>
              <p:nvPr/>
            </p:nvSpPr>
            <p:spPr>
              <a:xfrm>
                <a:off x="9107604" y="3627244"/>
                <a:ext cx="13716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06940" y="5898246"/>
              <a:ext cx="67818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Aux FAT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3148014" y="1876678"/>
            <a:ext cx="1378266" cy="1495666"/>
            <a:chOff x="3148014" y="1876678"/>
            <a:chExt cx="1378266" cy="1495666"/>
          </a:xfrm>
        </p:grpSpPr>
        <p:grpSp>
          <p:nvGrpSpPr>
            <p:cNvPr id="132" name="Group 131"/>
            <p:cNvGrpSpPr/>
            <p:nvPr/>
          </p:nvGrpSpPr>
          <p:grpSpPr>
            <a:xfrm>
              <a:off x="3148014" y="1876678"/>
              <a:ext cx="1374680" cy="1495666"/>
              <a:chOff x="3148014" y="1586752"/>
              <a:chExt cx="1374680" cy="149566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151094" y="1586752"/>
                <a:ext cx="1371600" cy="1461247"/>
              </a:xfrm>
              <a:prstGeom prst="rect">
                <a:avLst/>
              </a:prstGeom>
              <a:solidFill>
                <a:srgbClr val="CC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3148014" y="3036699"/>
                <a:ext cx="137156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3771900" y="1882506"/>
              <a:ext cx="75438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Main FAT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3137984" y="3865131"/>
            <a:ext cx="1379499" cy="1570880"/>
            <a:chOff x="3137984" y="3865131"/>
            <a:chExt cx="1379499" cy="1570880"/>
          </a:xfrm>
        </p:grpSpPr>
        <p:grpSp>
          <p:nvGrpSpPr>
            <p:cNvPr id="177" name="Group 176"/>
            <p:cNvGrpSpPr/>
            <p:nvPr/>
          </p:nvGrpSpPr>
          <p:grpSpPr>
            <a:xfrm>
              <a:off x="3137984" y="3865131"/>
              <a:ext cx="1379499" cy="1570880"/>
              <a:chOff x="3137984" y="3575205"/>
              <a:chExt cx="1379499" cy="1570880"/>
            </a:xfrm>
          </p:grpSpPr>
          <p:grpSp>
            <p:nvGrpSpPr>
              <p:cNvPr id="178" name="Group 139"/>
              <p:cNvGrpSpPr/>
              <p:nvPr/>
            </p:nvGrpSpPr>
            <p:grpSpPr>
              <a:xfrm>
                <a:off x="3142129" y="3628464"/>
                <a:ext cx="1375354" cy="1517621"/>
                <a:chOff x="3142129" y="3628464"/>
                <a:chExt cx="1375354" cy="1517621"/>
              </a:xfrm>
            </p:grpSpPr>
            <p:sp>
              <p:nvSpPr>
                <p:cNvPr id="180" name="Rectangle 179"/>
                <p:cNvSpPr/>
                <p:nvPr/>
              </p:nvSpPr>
              <p:spPr>
                <a:xfrm>
                  <a:off x="3142129" y="3628464"/>
                  <a:ext cx="1371600" cy="1461247"/>
                </a:xfrm>
                <a:prstGeom prst="rect">
                  <a:avLst/>
                </a:prstGeom>
                <a:solidFill>
                  <a:srgbClr val="CCFFCC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1" name="Rectangle 180"/>
                <p:cNvSpPr/>
                <p:nvPr/>
              </p:nvSpPr>
              <p:spPr>
                <a:xfrm>
                  <a:off x="3145883" y="5100366"/>
                  <a:ext cx="13716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79" name="Rectangle 178"/>
              <p:cNvSpPr/>
              <p:nvPr/>
            </p:nvSpPr>
            <p:spPr>
              <a:xfrm>
                <a:off x="3137984" y="3575205"/>
                <a:ext cx="13716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3825240" y="5128626"/>
              <a:ext cx="67818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Aux FAT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5091953" y="1867266"/>
            <a:ext cx="1371600" cy="1000014"/>
            <a:chOff x="5091953" y="1867266"/>
            <a:chExt cx="1371600" cy="1000014"/>
          </a:xfrm>
        </p:grpSpPr>
        <p:sp>
          <p:nvSpPr>
            <p:cNvPr id="9" name="Rectangle 8"/>
            <p:cNvSpPr/>
            <p:nvPr/>
          </p:nvSpPr>
          <p:spPr>
            <a:xfrm>
              <a:off x="5091953" y="1876678"/>
              <a:ext cx="1371600" cy="990602"/>
            </a:xfrm>
            <a:prstGeom prst="rect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5707380" y="1867266"/>
              <a:ext cx="75438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Main FAT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5100599" y="3865131"/>
            <a:ext cx="1382751" cy="1060480"/>
            <a:chOff x="5100599" y="3865131"/>
            <a:chExt cx="1382751" cy="1060480"/>
          </a:xfrm>
        </p:grpSpPr>
        <p:grpSp>
          <p:nvGrpSpPr>
            <p:cNvPr id="207" name="Group 134"/>
            <p:cNvGrpSpPr/>
            <p:nvPr/>
          </p:nvGrpSpPr>
          <p:grpSpPr>
            <a:xfrm>
              <a:off x="5100599" y="3865131"/>
              <a:ext cx="1380883" cy="1008001"/>
              <a:chOff x="5100599" y="3575205"/>
              <a:chExt cx="1380883" cy="1008001"/>
            </a:xfrm>
          </p:grpSpPr>
          <p:sp>
            <p:nvSpPr>
              <p:cNvPr id="210" name="Rectangle 209"/>
              <p:cNvSpPr/>
              <p:nvPr/>
            </p:nvSpPr>
            <p:spPr>
              <a:xfrm>
                <a:off x="5109882" y="3628464"/>
                <a:ext cx="1371600" cy="954742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5100599" y="3575205"/>
                <a:ext cx="13716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08" name="Rectangle 207"/>
            <p:cNvSpPr/>
            <p:nvPr/>
          </p:nvSpPr>
          <p:spPr>
            <a:xfrm>
              <a:off x="5111750" y="4879892"/>
              <a:ext cx="13716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Rectangle 9"/>
            <p:cNvSpPr>
              <a:spLocks noChangeArrowheads="1"/>
            </p:cNvSpPr>
            <p:nvPr/>
          </p:nvSpPr>
          <p:spPr bwMode="auto">
            <a:xfrm>
              <a:off x="5798820" y="4618086"/>
              <a:ext cx="67818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Aux FAT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10207215" y="1441599"/>
            <a:ext cx="1372242" cy="1469607"/>
            <a:chOff x="10207215" y="1151673"/>
            <a:chExt cx="1372242" cy="1469607"/>
          </a:xfrm>
        </p:grpSpPr>
        <p:sp>
          <p:nvSpPr>
            <p:cNvPr id="183" name="Rectangle 182"/>
            <p:cNvSpPr/>
            <p:nvPr/>
          </p:nvSpPr>
          <p:spPr>
            <a:xfrm>
              <a:off x="10207215" y="1175272"/>
              <a:ext cx="1371600" cy="14460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10207857" y="1151673"/>
              <a:ext cx="13716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9955212" y="1670938"/>
            <a:ext cx="1386353" cy="1502073"/>
            <a:chOff x="9955212" y="1381012"/>
            <a:chExt cx="1386353" cy="1502073"/>
          </a:xfrm>
        </p:grpSpPr>
        <p:grpSp>
          <p:nvGrpSpPr>
            <p:cNvPr id="186" name="Group 134"/>
            <p:cNvGrpSpPr/>
            <p:nvPr/>
          </p:nvGrpSpPr>
          <p:grpSpPr>
            <a:xfrm>
              <a:off x="9955212" y="1381012"/>
              <a:ext cx="1372143" cy="1502073"/>
              <a:chOff x="9955212" y="1381012"/>
              <a:chExt cx="1372143" cy="1502073"/>
            </a:xfrm>
          </p:grpSpPr>
          <p:sp>
            <p:nvSpPr>
              <p:cNvPr id="188" name="Rectangle 187"/>
              <p:cNvSpPr/>
              <p:nvPr/>
            </p:nvSpPr>
            <p:spPr>
              <a:xfrm>
                <a:off x="9955755" y="1381012"/>
                <a:ext cx="1371600" cy="144600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9955212" y="2837366"/>
                <a:ext cx="13716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87" name="Rectangle 186"/>
            <p:cNvSpPr/>
            <p:nvPr/>
          </p:nvSpPr>
          <p:spPr>
            <a:xfrm>
              <a:off x="9969965" y="1389566"/>
              <a:ext cx="13716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7579659" y="3642106"/>
            <a:ext cx="1375545" cy="1676702"/>
            <a:chOff x="7579659" y="3352180"/>
            <a:chExt cx="1375545" cy="1676702"/>
          </a:xfrm>
        </p:grpSpPr>
        <p:grpSp>
          <p:nvGrpSpPr>
            <p:cNvPr id="170" name="Group 137"/>
            <p:cNvGrpSpPr/>
            <p:nvPr/>
          </p:nvGrpSpPr>
          <p:grpSpPr>
            <a:xfrm>
              <a:off x="7579659" y="3366245"/>
              <a:ext cx="1375428" cy="1662637"/>
              <a:chOff x="7579659" y="3366245"/>
              <a:chExt cx="1375428" cy="1662637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7579659" y="3366245"/>
                <a:ext cx="1371600" cy="161723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7583487" y="4983163"/>
                <a:ext cx="13716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71" name="Rectangle 170"/>
            <p:cNvSpPr/>
            <p:nvPr/>
          </p:nvSpPr>
          <p:spPr>
            <a:xfrm>
              <a:off x="7583604" y="3352180"/>
              <a:ext cx="13716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9219578" y="1876678"/>
            <a:ext cx="1373095" cy="1024367"/>
            <a:chOff x="9093200" y="1586752"/>
            <a:chExt cx="1373095" cy="1024367"/>
          </a:xfrm>
        </p:grpSpPr>
        <p:sp>
          <p:nvSpPr>
            <p:cNvPr id="11" name="Rectangle 10"/>
            <p:cNvSpPr/>
            <p:nvPr/>
          </p:nvSpPr>
          <p:spPr>
            <a:xfrm>
              <a:off x="9094695" y="1586752"/>
              <a:ext cx="1371600" cy="990602"/>
            </a:xfrm>
            <a:prstGeom prst="rect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9093200" y="2565400"/>
              <a:ext cx="13716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7099300" y="1876678"/>
            <a:ext cx="1372347" cy="1608567"/>
            <a:chOff x="7099300" y="1586752"/>
            <a:chExt cx="1372347" cy="1608567"/>
          </a:xfrm>
        </p:grpSpPr>
        <p:sp>
          <p:nvSpPr>
            <p:cNvPr id="10" name="Rectangle 9"/>
            <p:cNvSpPr/>
            <p:nvPr/>
          </p:nvSpPr>
          <p:spPr>
            <a:xfrm>
              <a:off x="7100047" y="1586752"/>
              <a:ext cx="1371600" cy="1598408"/>
            </a:xfrm>
            <a:prstGeom prst="rect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7099300" y="3149600"/>
              <a:ext cx="13716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7520" y="266652"/>
            <a:ext cx="10515600" cy="781392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Forwards Searching Behavior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1636" y="1876678"/>
            <a:ext cx="1371600" cy="329453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7106" name="AutoShape 2"/>
          <p:cNvCxnSpPr>
            <a:cxnSpLocks noChangeShapeType="1"/>
          </p:cNvCxnSpPr>
          <p:nvPr/>
        </p:nvCxnSpPr>
        <p:spPr bwMode="auto">
          <a:xfrm rot="16200000" flipH="1">
            <a:off x="865982" y="3576378"/>
            <a:ext cx="3238127" cy="32216"/>
          </a:xfrm>
          <a:prstGeom prst="straightConnector1">
            <a:avLst/>
          </a:prstGeom>
          <a:noFill/>
          <a:ln w="9525">
            <a:solidFill>
              <a:srgbClr val="C00000"/>
            </a:solidFill>
            <a:prstDash val="dash"/>
            <a:round/>
            <a:headEnd/>
            <a:tailEnd/>
          </a:ln>
        </p:spPr>
      </p:cxnSp>
      <p:cxnSp>
        <p:nvCxnSpPr>
          <p:cNvPr id="47107" name="AutoShape 3"/>
          <p:cNvCxnSpPr>
            <a:cxnSpLocks noChangeShapeType="1"/>
          </p:cNvCxnSpPr>
          <p:nvPr/>
        </p:nvCxnSpPr>
        <p:spPr bwMode="auto">
          <a:xfrm rot="5400000">
            <a:off x="-276786" y="3571234"/>
            <a:ext cx="2925634" cy="5379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lg" len="lg"/>
          </a:ln>
          <a:scene3d>
            <a:camera prst="orthographicFront"/>
            <a:lightRig rig="threePt" dir="t"/>
          </a:scene3d>
          <a:sp3d extrusionH="25400">
            <a:bevelT w="12700"/>
            <a:bevelB w="12700"/>
          </a:sp3d>
        </p:spPr>
      </p:cxnSp>
      <p:cxnSp>
        <p:nvCxnSpPr>
          <p:cNvPr id="47108" name="AutoShape 4"/>
          <p:cNvCxnSpPr>
            <a:cxnSpLocks noChangeShapeType="1"/>
          </p:cNvCxnSpPr>
          <p:nvPr/>
        </p:nvCxnSpPr>
        <p:spPr bwMode="auto">
          <a:xfrm rot="16200000" flipH="1">
            <a:off x="2815815" y="2594750"/>
            <a:ext cx="1226371" cy="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oval"/>
            <a:tailEnd type="stealth" w="med" len="lg"/>
          </a:ln>
        </p:spPr>
      </p:cxnSp>
      <p:cxnSp>
        <p:nvCxnSpPr>
          <p:cNvPr id="20" name="Curved Connector 19"/>
          <p:cNvCxnSpPr/>
          <p:nvPr/>
        </p:nvCxnSpPr>
        <p:spPr>
          <a:xfrm rot="5400000" flipH="1" flipV="1">
            <a:off x="769171" y="2355842"/>
            <a:ext cx="3056967" cy="2232217"/>
          </a:xfrm>
          <a:prstGeom prst="curvedConnector3">
            <a:avLst>
              <a:gd name="adj1" fmla="val 50000"/>
            </a:avLst>
          </a:prstGeom>
          <a:ln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flipV="1">
            <a:off x="3442447" y="1997702"/>
            <a:ext cx="1896035" cy="1169896"/>
          </a:xfrm>
          <a:prstGeom prst="curved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09" name="AutoShape 5"/>
          <p:cNvCxnSpPr>
            <a:cxnSpLocks noChangeShapeType="1"/>
          </p:cNvCxnSpPr>
          <p:nvPr/>
        </p:nvCxnSpPr>
        <p:spPr bwMode="auto">
          <a:xfrm>
            <a:off x="5322981" y="1970622"/>
            <a:ext cx="12700" cy="8651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oval"/>
            <a:tailEnd type="stealth" w="med" len="lg"/>
          </a:ln>
        </p:spPr>
      </p:cxnSp>
      <p:cxnSp>
        <p:nvCxnSpPr>
          <p:cNvPr id="47110" name="AutoShape 6"/>
          <p:cNvCxnSpPr>
            <a:cxnSpLocks noChangeShapeType="1"/>
          </p:cNvCxnSpPr>
          <p:nvPr/>
        </p:nvCxnSpPr>
        <p:spPr bwMode="auto">
          <a:xfrm rot="16200000" flipH="1">
            <a:off x="6628279" y="2695828"/>
            <a:ext cx="1385235" cy="1550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oval"/>
            <a:tailEnd type="stealth" w="med" len="lg"/>
          </a:ln>
        </p:spPr>
      </p:cxnSp>
      <p:cxnSp>
        <p:nvCxnSpPr>
          <p:cNvPr id="47111" name="AutoShape 7"/>
          <p:cNvCxnSpPr>
            <a:cxnSpLocks noChangeShapeType="1"/>
          </p:cNvCxnSpPr>
          <p:nvPr/>
        </p:nvCxnSpPr>
        <p:spPr bwMode="auto">
          <a:xfrm rot="16200000" flipH="1">
            <a:off x="9027425" y="2376919"/>
            <a:ext cx="798662" cy="79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oval"/>
            <a:tailEnd type="stealth" w="med" len="lg"/>
          </a:ln>
        </p:spPr>
      </p:cxnSp>
      <p:cxnSp>
        <p:nvCxnSpPr>
          <p:cNvPr id="33" name="Curved Connector 32"/>
          <p:cNvCxnSpPr/>
          <p:nvPr/>
        </p:nvCxnSpPr>
        <p:spPr>
          <a:xfrm flipV="1">
            <a:off x="7342094" y="1992353"/>
            <a:ext cx="2002628" cy="1390399"/>
          </a:xfrm>
          <a:prstGeom prst="curved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12" name="AutoShape 8"/>
          <p:cNvCxnSpPr>
            <a:cxnSpLocks noChangeShapeType="1"/>
          </p:cNvCxnSpPr>
          <p:nvPr/>
        </p:nvCxnSpPr>
        <p:spPr bwMode="auto">
          <a:xfrm rot="5400000">
            <a:off x="760683" y="2536603"/>
            <a:ext cx="838108" cy="235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oval"/>
            <a:tailEnd type="stealth" w="med" len="lg"/>
          </a:ln>
        </p:spPr>
      </p:cxnSp>
      <p:cxnSp>
        <p:nvCxnSpPr>
          <p:cNvPr id="38" name="AutoShape 4"/>
          <p:cNvCxnSpPr>
            <a:cxnSpLocks noChangeShapeType="1"/>
          </p:cNvCxnSpPr>
          <p:nvPr/>
        </p:nvCxnSpPr>
        <p:spPr bwMode="auto">
          <a:xfrm rot="16200000" flipH="1">
            <a:off x="2811780" y="4602845"/>
            <a:ext cx="1234441" cy="152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oval"/>
            <a:tailEnd type="stealth" w="med" len="lg"/>
          </a:ln>
        </p:spPr>
      </p:cxnSp>
      <p:cxnSp>
        <p:nvCxnSpPr>
          <p:cNvPr id="45" name="AutoShape 4"/>
          <p:cNvCxnSpPr>
            <a:cxnSpLocks noChangeShapeType="1"/>
          </p:cNvCxnSpPr>
          <p:nvPr/>
        </p:nvCxnSpPr>
        <p:spPr bwMode="auto">
          <a:xfrm rot="16200000" flipH="1">
            <a:off x="4911090" y="4408535"/>
            <a:ext cx="815345" cy="1524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oval"/>
            <a:tailEnd type="stealth" w="med" len="lg"/>
          </a:ln>
        </p:spPr>
      </p:cxnSp>
      <p:cxnSp>
        <p:nvCxnSpPr>
          <p:cNvPr id="47" name="AutoShape 4"/>
          <p:cNvCxnSpPr>
            <a:cxnSpLocks noChangeShapeType="1"/>
          </p:cNvCxnSpPr>
          <p:nvPr/>
        </p:nvCxnSpPr>
        <p:spPr bwMode="auto">
          <a:xfrm rot="16200000" flipH="1">
            <a:off x="8477898" y="5006705"/>
            <a:ext cx="1988823" cy="2285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oval"/>
            <a:tailEnd type="stealth" w="med" len="lg"/>
          </a:ln>
        </p:spPr>
      </p:cxnSp>
      <p:sp>
        <p:nvSpPr>
          <p:cNvPr id="52" name="Arc 51"/>
          <p:cNvSpPr/>
          <p:nvPr/>
        </p:nvSpPr>
        <p:spPr>
          <a:xfrm>
            <a:off x="3352801" y="3216006"/>
            <a:ext cx="236219" cy="784860"/>
          </a:xfrm>
          <a:prstGeom prst="arc">
            <a:avLst>
              <a:gd name="adj1" fmla="val 16200000"/>
              <a:gd name="adj2" fmla="val 55472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4" name="Curved Connector 53"/>
          <p:cNvCxnSpPr/>
          <p:nvPr/>
        </p:nvCxnSpPr>
        <p:spPr>
          <a:xfrm rot="5400000" flipH="1" flipV="1">
            <a:off x="2861310" y="2564496"/>
            <a:ext cx="3040380" cy="1889760"/>
          </a:xfrm>
          <a:prstGeom prst="curved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rc 54"/>
          <p:cNvSpPr/>
          <p:nvPr/>
        </p:nvSpPr>
        <p:spPr>
          <a:xfrm>
            <a:off x="5181601" y="2842626"/>
            <a:ext cx="373379" cy="1165860"/>
          </a:xfrm>
          <a:prstGeom prst="arc">
            <a:avLst>
              <a:gd name="adj1" fmla="val 16200000"/>
              <a:gd name="adj2" fmla="val 55766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Arc 55"/>
          <p:cNvSpPr/>
          <p:nvPr/>
        </p:nvSpPr>
        <p:spPr>
          <a:xfrm>
            <a:off x="9301231" y="2774418"/>
            <a:ext cx="342899" cy="1226820"/>
          </a:xfrm>
          <a:prstGeom prst="arc">
            <a:avLst>
              <a:gd name="adj1" fmla="val 16200000"/>
              <a:gd name="adj2" fmla="val 529529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8" name="Curved Connector 57"/>
          <p:cNvCxnSpPr/>
          <p:nvPr/>
        </p:nvCxnSpPr>
        <p:spPr>
          <a:xfrm rot="5400000" flipH="1" flipV="1">
            <a:off x="4998720" y="2438766"/>
            <a:ext cx="2636520" cy="1981200"/>
          </a:xfrm>
          <a:prstGeom prst="curved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1203960" y="1524366"/>
            <a:ext cx="8686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OS / CAT_3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3429000" y="1524366"/>
            <a:ext cx="8686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PAGE #6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5341620" y="1524366"/>
            <a:ext cx="8686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PAGE #8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auto">
          <a:xfrm>
            <a:off x="7383780" y="1524366"/>
            <a:ext cx="8686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PAGE #9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4" name="AutoShape 2"/>
          <p:cNvCxnSpPr>
            <a:cxnSpLocks noChangeShapeType="1"/>
          </p:cNvCxnSpPr>
          <p:nvPr/>
        </p:nvCxnSpPr>
        <p:spPr bwMode="auto">
          <a:xfrm rot="16200000" flipH="1">
            <a:off x="957422" y="3584000"/>
            <a:ext cx="3238127" cy="32216"/>
          </a:xfrm>
          <a:prstGeom prst="straightConnector1">
            <a:avLst/>
          </a:prstGeom>
          <a:noFill/>
          <a:ln w="9525">
            <a:solidFill>
              <a:srgbClr val="C00000"/>
            </a:solidFill>
            <a:prstDash val="dash"/>
            <a:round/>
            <a:headEnd/>
            <a:tailEnd/>
          </a:ln>
        </p:spPr>
      </p:cxnSp>
      <p:cxnSp>
        <p:nvCxnSpPr>
          <p:cNvPr id="77" name="AutoShape 5"/>
          <p:cNvCxnSpPr>
            <a:cxnSpLocks noChangeShapeType="1"/>
          </p:cNvCxnSpPr>
          <p:nvPr/>
        </p:nvCxnSpPr>
        <p:spPr bwMode="auto">
          <a:xfrm rot="16200000" flipH="1">
            <a:off x="10474138" y="2411428"/>
            <a:ext cx="1268244" cy="1863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oval"/>
            <a:tailEnd type="stealth" w="med" len="lg"/>
          </a:ln>
        </p:spPr>
      </p:cxnSp>
      <p:cxnSp>
        <p:nvCxnSpPr>
          <p:cNvPr id="78" name="AutoShape 5"/>
          <p:cNvCxnSpPr>
            <a:cxnSpLocks noChangeShapeType="1"/>
          </p:cNvCxnSpPr>
          <p:nvPr/>
        </p:nvCxnSpPr>
        <p:spPr bwMode="auto">
          <a:xfrm rot="16200000" flipH="1">
            <a:off x="10485568" y="4367074"/>
            <a:ext cx="1306344" cy="1863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oval"/>
            <a:tailEnd type="stealth" w="med" len="lg"/>
          </a:ln>
        </p:spPr>
      </p:cxnSp>
      <p:cxnSp>
        <p:nvCxnSpPr>
          <p:cNvPr id="81" name="Curved Connector 80"/>
          <p:cNvCxnSpPr/>
          <p:nvPr/>
        </p:nvCxnSpPr>
        <p:spPr>
          <a:xfrm rot="5400000" flipH="1" flipV="1">
            <a:off x="8189266" y="3026626"/>
            <a:ext cx="4224833" cy="1616555"/>
          </a:xfrm>
          <a:prstGeom prst="curved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Arc 81"/>
          <p:cNvSpPr/>
          <p:nvPr/>
        </p:nvSpPr>
        <p:spPr>
          <a:xfrm>
            <a:off x="10995661" y="2987406"/>
            <a:ext cx="327659" cy="731520"/>
          </a:xfrm>
          <a:prstGeom prst="arc">
            <a:avLst>
              <a:gd name="adj1" fmla="val 16200000"/>
              <a:gd name="adj2" fmla="val 55766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tangle 9"/>
          <p:cNvSpPr>
            <a:spLocks noChangeArrowheads="1"/>
          </p:cNvSpPr>
          <p:nvPr/>
        </p:nvSpPr>
        <p:spPr bwMode="auto">
          <a:xfrm>
            <a:off x="9281160" y="1554846"/>
            <a:ext cx="8686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PAGE #B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7719060" y="1882506"/>
            <a:ext cx="7543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Main FAT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9"/>
          <p:cNvSpPr>
            <a:spLocks noChangeArrowheads="1"/>
          </p:cNvSpPr>
          <p:nvPr/>
        </p:nvSpPr>
        <p:spPr bwMode="auto">
          <a:xfrm>
            <a:off x="9723120" y="1874886"/>
            <a:ext cx="7543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Main FAT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617220" y="1867266"/>
            <a:ext cx="9022080" cy="7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2712720" y="3917046"/>
            <a:ext cx="6941820" cy="7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409114" y="1604536"/>
            <a:ext cx="5957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0x000</a:t>
            </a:r>
            <a:endParaRPr lang="de-DE" sz="1050" dirty="0"/>
          </a:p>
        </p:txBody>
      </p:sp>
      <p:sp>
        <p:nvSpPr>
          <p:cNvPr id="98" name="TextBox 97"/>
          <p:cNvSpPr txBox="1"/>
          <p:nvPr/>
        </p:nvSpPr>
        <p:spPr>
          <a:xfrm>
            <a:off x="2641774" y="3639076"/>
            <a:ext cx="5957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0x800</a:t>
            </a:r>
            <a:endParaRPr lang="de-DE" sz="1050" dirty="0"/>
          </a:p>
        </p:txBody>
      </p:sp>
      <p:sp>
        <p:nvSpPr>
          <p:cNvPr id="102" name="Rectangle 9"/>
          <p:cNvSpPr>
            <a:spLocks noChangeArrowheads="1"/>
          </p:cNvSpPr>
          <p:nvPr/>
        </p:nvSpPr>
        <p:spPr bwMode="auto">
          <a:xfrm>
            <a:off x="7840980" y="5014326"/>
            <a:ext cx="11125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Banked Aux FAT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9" name="AutoShape 5"/>
          <p:cNvCxnSpPr>
            <a:cxnSpLocks noChangeShapeType="1"/>
          </p:cNvCxnSpPr>
          <p:nvPr/>
        </p:nvCxnSpPr>
        <p:spPr bwMode="auto">
          <a:xfrm rot="16200000" flipH="1">
            <a:off x="8003681" y="4389935"/>
            <a:ext cx="1306344" cy="1863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oval"/>
            <a:tailEnd type="stealth" w="med" len="lg"/>
          </a:ln>
        </p:spPr>
      </p:cxnSp>
      <p:cxnSp>
        <p:nvCxnSpPr>
          <p:cNvPr id="111" name="Curved Connector 110"/>
          <p:cNvCxnSpPr/>
          <p:nvPr/>
        </p:nvCxnSpPr>
        <p:spPr>
          <a:xfrm>
            <a:off x="7330440" y="3376026"/>
            <a:ext cx="1308038" cy="370778"/>
          </a:xfrm>
          <a:prstGeom prst="curved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/>
          <p:cNvCxnSpPr/>
          <p:nvPr/>
        </p:nvCxnSpPr>
        <p:spPr>
          <a:xfrm rot="5400000" flipH="1" flipV="1">
            <a:off x="7560531" y="3122338"/>
            <a:ext cx="2973652" cy="74341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>
            <a:off x="5096960" y="2878945"/>
            <a:ext cx="1371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Rectangle 98"/>
          <p:cNvSpPr/>
          <p:nvPr/>
        </p:nvSpPr>
        <p:spPr>
          <a:xfrm>
            <a:off x="7113942" y="3933630"/>
            <a:ext cx="1371600" cy="95474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3" name="Bent-Up Arrow 142"/>
          <p:cNvSpPr/>
          <p:nvPr/>
        </p:nvSpPr>
        <p:spPr>
          <a:xfrm rot="10800000" flipH="1">
            <a:off x="2475571" y="1241502"/>
            <a:ext cx="1509129" cy="275061"/>
          </a:xfrm>
          <a:prstGeom prst="bentUpArrow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4" name="Bent-Up Arrow 143"/>
          <p:cNvSpPr/>
          <p:nvPr/>
        </p:nvSpPr>
        <p:spPr>
          <a:xfrm rot="10800000" flipH="1">
            <a:off x="3947532" y="1245218"/>
            <a:ext cx="1862253" cy="282497"/>
          </a:xfrm>
          <a:prstGeom prst="bentUpArrow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5" name="Bent-Up Arrow 144"/>
          <p:cNvSpPr/>
          <p:nvPr/>
        </p:nvSpPr>
        <p:spPr>
          <a:xfrm rot="10800000" flipH="1">
            <a:off x="5765181" y="1241501"/>
            <a:ext cx="1862253" cy="282497"/>
          </a:xfrm>
          <a:prstGeom prst="bentUpArrow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6" name="Bent-Up Arrow 145"/>
          <p:cNvSpPr/>
          <p:nvPr/>
        </p:nvSpPr>
        <p:spPr>
          <a:xfrm rot="10800000" flipH="1">
            <a:off x="7593981" y="1248935"/>
            <a:ext cx="1862253" cy="282497"/>
          </a:xfrm>
          <a:prstGeom prst="bentUpArrow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0" name="Rectangle 9"/>
          <p:cNvSpPr>
            <a:spLocks noChangeArrowheads="1"/>
          </p:cNvSpPr>
          <p:nvPr/>
        </p:nvSpPr>
        <p:spPr bwMode="auto">
          <a:xfrm>
            <a:off x="9974580" y="1661526"/>
            <a:ext cx="8686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Banked FAT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Rectangle 9"/>
          <p:cNvSpPr>
            <a:spLocks noChangeArrowheads="1"/>
          </p:cNvSpPr>
          <p:nvPr/>
        </p:nvSpPr>
        <p:spPr bwMode="auto">
          <a:xfrm>
            <a:off x="10812780" y="1196706"/>
            <a:ext cx="8001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Bank #3</a:t>
            </a:r>
            <a:endParaRPr kumimoji="0" lang="en-US" altLang="zh-CN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Rectangle 9"/>
          <p:cNvSpPr>
            <a:spLocks noChangeArrowheads="1"/>
          </p:cNvSpPr>
          <p:nvPr/>
        </p:nvSpPr>
        <p:spPr bwMode="auto">
          <a:xfrm>
            <a:off x="10203180" y="1440546"/>
            <a:ext cx="8686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Banked FAT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Rectangle 9"/>
          <p:cNvSpPr>
            <a:spLocks noChangeArrowheads="1"/>
          </p:cNvSpPr>
          <p:nvPr/>
        </p:nvSpPr>
        <p:spPr bwMode="auto">
          <a:xfrm>
            <a:off x="9936480" y="3208386"/>
            <a:ext cx="8001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Bank #2</a:t>
            </a:r>
            <a:endParaRPr kumimoji="0" lang="en-US" altLang="zh-CN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Rectangle 9"/>
          <p:cNvSpPr>
            <a:spLocks noChangeArrowheads="1"/>
          </p:cNvSpPr>
          <p:nvPr/>
        </p:nvSpPr>
        <p:spPr bwMode="auto">
          <a:xfrm>
            <a:off x="7404224" y="951571"/>
            <a:ext cx="135320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Page entry</a:t>
            </a:r>
            <a:r>
              <a:rPr kumimoji="0" lang="en-US" altLang="zh-CN" sz="1100" b="0" i="1" u="none" strike="noStrike" cap="none" normalizeH="0" dirty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points</a:t>
            </a:r>
            <a:endParaRPr kumimoji="0" lang="en-US" altLang="zh-CN" sz="1800" b="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553" y="1129874"/>
            <a:ext cx="1574566" cy="26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9787" y="568449"/>
            <a:ext cx="1711060" cy="28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81632" y="938020"/>
            <a:ext cx="1711060" cy="28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9690" y="2268731"/>
            <a:ext cx="1704413" cy="28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8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4082" y="4555288"/>
            <a:ext cx="1704161" cy="27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9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7145" y="4562722"/>
            <a:ext cx="1717960" cy="27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20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3021" y="2260601"/>
            <a:ext cx="1691263" cy="28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21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707254" y="5548303"/>
            <a:ext cx="1741332" cy="29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9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75980" y="575733"/>
            <a:ext cx="430096" cy="22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0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37966" y="574675"/>
            <a:ext cx="453907" cy="22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Curved Connector 30"/>
          <p:cNvCxnSpPr/>
          <p:nvPr/>
        </p:nvCxnSpPr>
        <p:spPr>
          <a:xfrm flipV="1">
            <a:off x="5338482" y="2011150"/>
            <a:ext cx="1990165" cy="806823"/>
          </a:xfrm>
          <a:prstGeom prst="curved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7099301" y="622300"/>
            <a:ext cx="440267" cy="931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5" grpId="0" animBg="1"/>
      <p:bldP spid="56" grpId="0" animBg="1"/>
      <p:bldP spid="82" grpId="0" animBg="1"/>
      <p:bldP spid="98" grpId="0"/>
      <p:bldP spid="102" grpId="0"/>
      <p:bldP spid="99" grpId="0" animBg="1"/>
      <p:bldP spid="190" grpId="0"/>
      <p:bldP spid="191" grpId="0"/>
      <p:bldP spid="192" grpId="0"/>
      <p:bldP spid="1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0" name="AutoShape 8"/>
          <p:cNvCxnSpPr>
            <a:cxnSpLocks noChangeShapeType="1"/>
          </p:cNvCxnSpPr>
          <p:nvPr/>
        </p:nvCxnSpPr>
        <p:spPr bwMode="auto">
          <a:xfrm rot="5400000">
            <a:off x="760683" y="3764318"/>
            <a:ext cx="838108" cy="235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stealth"/>
            <a:tailEnd type="none" w="med" len="med"/>
          </a:ln>
        </p:spPr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54" name="Group 153"/>
          <p:cNvGrpSpPr/>
          <p:nvPr/>
        </p:nvGrpSpPr>
        <p:grpSpPr>
          <a:xfrm>
            <a:off x="9979959" y="3578917"/>
            <a:ext cx="1380191" cy="1691104"/>
            <a:chOff x="9979959" y="3578917"/>
            <a:chExt cx="1380191" cy="1691104"/>
          </a:xfrm>
        </p:grpSpPr>
        <p:grpSp>
          <p:nvGrpSpPr>
            <p:cNvPr id="155" name="Group 158"/>
            <p:cNvGrpSpPr/>
            <p:nvPr/>
          </p:nvGrpSpPr>
          <p:grpSpPr>
            <a:xfrm>
              <a:off x="9979959" y="3578917"/>
              <a:ext cx="1380191" cy="1691104"/>
              <a:chOff x="9979959" y="3318727"/>
              <a:chExt cx="1380191" cy="1691104"/>
            </a:xfrm>
          </p:grpSpPr>
          <p:grpSp>
            <p:nvGrpSpPr>
              <p:cNvPr id="157" name="Group 135"/>
              <p:cNvGrpSpPr/>
              <p:nvPr/>
            </p:nvGrpSpPr>
            <p:grpSpPr>
              <a:xfrm>
                <a:off x="9979959" y="3335765"/>
                <a:ext cx="1380191" cy="1674066"/>
                <a:chOff x="9979959" y="3335765"/>
                <a:chExt cx="1380191" cy="1674066"/>
              </a:xfrm>
            </p:grpSpPr>
            <p:sp>
              <p:nvSpPr>
                <p:cNvPr id="159" name="Rectangle 158"/>
                <p:cNvSpPr/>
                <p:nvPr/>
              </p:nvSpPr>
              <p:spPr>
                <a:xfrm>
                  <a:off x="9988550" y="4964112"/>
                  <a:ext cx="1371600" cy="4571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9979959" y="3335765"/>
                  <a:ext cx="1371600" cy="161723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58" name="Rectangle 157"/>
              <p:cNvSpPr/>
              <p:nvPr/>
            </p:nvSpPr>
            <p:spPr>
              <a:xfrm>
                <a:off x="9981115" y="3318727"/>
                <a:ext cx="1371600" cy="457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56" name="Rectangle 9"/>
            <p:cNvSpPr>
              <a:spLocks noChangeArrowheads="1"/>
            </p:cNvSpPr>
            <p:nvPr/>
          </p:nvSpPr>
          <p:spPr bwMode="auto">
            <a:xfrm>
              <a:off x="9982200" y="3627486"/>
              <a:ext cx="1143000" cy="2616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Banked Aux FAT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9192867" y="3887434"/>
            <a:ext cx="1375545" cy="2301750"/>
            <a:chOff x="9192867" y="3887434"/>
            <a:chExt cx="1375545" cy="2301750"/>
          </a:xfrm>
        </p:grpSpPr>
        <p:grpSp>
          <p:nvGrpSpPr>
            <p:cNvPr id="162" name="Group 163"/>
            <p:cNvGrpSpPr/>
            <p:nvPr/>
          </p:nvGrpSpPr>
          <p:grpSpPr>
            <a:xfrm>
              <a:off x="9192867" y="3887434"/>
              <a:ext cx="1375545" cy="2301750"/>
              <a:chOff x="9103659" y="3627244"/>
              <a:chExt cx="1375545" cy="2301750"/>
            </a:xfrm>
          </p:grpSpPr>
          <p:grpSp>
            <p:nvGrpSpPr>
              <p:cNvPr id="164" name="Group 136"/>
              <p:cNvGrpSpPr/>
              <p:nvPr/>
            </p:nvGrpSpPr>
            <p:grpSpPr>
              <a:xfrm>
                <a:off x="9103659" y="3643704"/>
                <a:ext cx="1375429" cy="2285290"/>
                <a:chOff x="9103659" y="3643704"/>
                <a:chExt cx="1375429" cy="2285290"/>
              </a:xfrm>
            </p:grpSpPr>
            <p:sp>
              <p:nvSpPr>
                <p:cNvPr id="166" name="Rectangle 165"/>
                <p:cNvSpPr/>
                <p:nvPr/>
              </p:nvSpPr>
              <p:spPr>
                <a:xfrm>
                  <a:off x="9103659" y="3643704"/>
                  <a:ext cx="1371600" cy="2232213"/>
                </a:xfrm>
                <a:prstGeom prst="rect">
                  <a:avLst/>
                </a:prstGeom>
                <a:solidFill>
                  <a:srgbClr val="CCFFCC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7" name="Rectangle 166"/>
                <p:cNvSpPr/>
                <p:nvPr/>
              </p:nvSpPr>
              <p:spPr>
                <a:xfrm>
                  <a:off x="9107488" y="5883275"/>
                  <a:ext cx="13716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65" name="Rectangle 164"/>
              <p:cNvSpPr/>
              <p:nvPr/>
            </p:nvSpPr>
            <p:spPr>
              <a:xfrm>
                <a:off x="9107604" y="3627244"/>
                <a:ext cx="13716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63" name="Rectangle 9"/>
            <p:cNvSpPr>
              <a:spLocks noChangeArrowheads="1"/>
            </p:cNvSpPr>
            <p:nvPr/>
          </p:nvSpPr>
          <p:spPr bwMode="auto">
            <a:xfrm>
              <a:off x="9806940" y="5898246"/>
              <a:ext cx="67818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Aux FAT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3148014" y="1876678"/>
            <a:ext cx="1378266" cy="1495666"/>
            <a:chOff x="3148014" y="1876678"/>
            <a:chExt cx="1378266" cy="1495666"/>
          </a:xfrm>
        </p:grpSpPr>
        <p:grpSp>
          <p:nvGrpSpPr>
            <p:cNvPr id="169" name="Group 131"/>
            <p:cNvGrpSpPr/>
            <p:nvPr/>
          </p:nvGrpSpPr>
          <p:grpSpPr>
            <a:xfrm>
              <a:off x="3148014" y="1876678"/>
              <a:ext cx="1374680" cy="1495666"/>
              <a:chOff x="3148014" y="1586752"/>
              <a:chExt cx="1374680" cy="1495666"/>
            </a:xfrm>
          </p:grpSpPr>
          <p:sp>
            <p:nvSpPr>
              <p:cNvPr id="171" name="Rectangle 170"/>
              <p:cNvSpPr/>
              <p:nvPr/>
            </p:nvSpPr>
            <p:spPr>
              <a:xfrm>
                <a:off x="3151094" y="1586752"/>
                <a:ext cx="1371600" cy="1461247"/>
              </a:xfrm>
              <a:prstGeom prst="rect">
                <a:avLst/>
              </a:prstGeom>
              <a:solidFill>
                <a:srgbClr val="CC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3148014" y="3036699"/>
                <a:ext cx="137156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70" name="Rectangle 9"/>
            <p:cNvSpPr>
              <a:spLocks noChangeArrowheads="1"/>
            </p:cNvSpPr>
            <p:nvPr/>
          </p:nvSpPr>
          <p:spPr bwMode="auto">
            <a:xfrm>
              <a:off x="3771900" y="1882506"/>
              <a:ext cx="75438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Main FAT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3137984" y="3865131"/>
            <a:ext cx="1379499" cy="1570880"/>
            <a:chOff x="3137984" y="3865131"/>
            <a:chExt cx="1379499" cy="1570880"/>
          </a:xfrm>
        </p:grpSpPr>
        <p:grpSp>
          <p:nvGrpSpPr>
            <p:cNvPr id="174" name="Group 176"/>
            <p:cNvGrpSpPr/>
            <p:nvPr/>
          </p:nvGrpSpPr>
          <p:grpSpPr>
            <a:xfrm>
              <a:off x="3137984" y="3865131"/>
              <a:ext cx="1379499" cy="1570880"/>
              <a:chOff x="3137984" y="3575205"/>
              <a:chExt cx="1379499" cy="1570880"/>
            </a:xfrm>
          </p:grpSpPr>
          <p:grpSp>
            <p:nvGrpSpPr>
              <p:cNvPr id="176" name="Group 139"/>
              <p:cNvGrpSpPr/>
              <p:nvPr/>
            </p:nvGrpSpPr>
            <p:grpSpPr>
              <a:xfrm>
                <a:off x="3142129" y="3628464"/>
                <a:ext cx="1375354" cy="1517621"/>
                <a:chOff x="3142129" y="3628464"/>
                <a:chExt cx="1375354" cy="1517621"/>
              </a:xfrm>
            </p:grpSpPr>
            <p:sp>
              <p:nvSpPr>
                <p:cNvPr id="178" name="Rectangle 177"/>
                <p:cNvSpPr/>
                <p:nvPr/>
              </p:nvSpPr>
              <p:spPr>
                <a:xfrm>
                  <a:off x="3142129" y="3628464"/>
                  <a:ext cx="1371600" cy="1461247"/>
                </a:xfrm>
                <a:prstGeom prst="rect">
                  <a:avLst/>
                </a:prstGeom>
                <a:solidFill>
                  <a:srgbClr val="CCFFCC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9" name="Rectangle 178"/>
                <p:cNvSpPr/>
                <p:nvPr/>
              </p:nvSpPr>
              <p:spPr>
                <a:xfrm>
                  <a:off x="3145883" y="5100366"/>
                  <a:ext cx="1371600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77" name="Rectangle 176"/>
              <p:cNvSpPr/>
              <p:nvPr/>
            </p:nvSpPr>
            <p:spPr>
              <a:xfrm>
                <a:off x="3137984" y="3575205"/>
                <a:ext cx="13716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75" name="Rectangle 9"/>
            <p:cNvSpPr>
              <a:spLocks noChangeArrowheads="1"/>
            </p:cNvSpPr>
            <p:nvPr/>
          </p:nvSpPr>
          <p:spPr bwMode="auto">
            <a:xfrm>
              <a:off x="3825240" y="5128626"/>
              <a:ext cx="67818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Aux FAT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5091953" y="1867266"/>
            <a:ext cx="1371600" cy="1000014"/>
            <a:chOff x="5091953" y="1867266"/>
            <a:chExt cx="1371600" cy="1000014"/>
          </a:xfrm>
        </p:grpSpPr>
        <p:sp>
          <p:nvSpPr>
            <p:cNvPr id="181" name="Rectangle 180"/>
            <p:cNvSpPr/>
            <p:nvPr/>
          </p:nvSpPr>
          <p:spPr>
            <a:xfrm>
              <a:off x="5091953" y="1876678"/>
              <a:ext cx="1371600" cy="990602"/>
            </a:xfrm>
            <a:prstGeom prst="rect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Rectangle 9"/>
            <p:cNvSpPr>
              <a:spLocks noChangeArrowheads="1"/>
            </p:cNvSpPr>
            <p:nvPr/>
          </p:nvSpPr>
          <p:spPr bwMode="auto">
            <a:xfrm>
              <a:off x="5707380" y="1867266"/>
              <a:ext cx="75438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Main FAT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5100599" y="3865131"/>
            <a:ext cx="1382751" cy="1060480"/>
            <a:chOff x="5100599" y="3865131"/>
            <a:chExt cx="1382751" cy="1060480"/>
          </a:xfrm>
        </p:grpSpPr>
        <p:grpSp>
          <p:nvGrpSpPr>
            <p:cNvPr id="184" name="Group 134"/>
            <p:cNvGrpSpPr/>
            <p:nvPr/>
          </p:nvGrpSpPr>
          <p:grpSpPr>
            <a:xfrm>
              <a:off x="5100599" y="3865131"/>
              <a:ext cx="1380883" cy="1008001"/>
              <a:chOff x="5100599" y="3575205"/>
              <a:chExt cx="1380883" cy="1008001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5109882" y="3628464"/>
                <a:ext cx="1371600" cy="954742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5100599" y="3575205"/>
                <a:ext cx="137160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85" name="Rectangle 184"/>
            <p:cNvSpPr/>
            <p:nvPr/>
          </p:nvSpPr>
          <p:spPr>
            <a:xfrm>
              <a:off x="5111750" y="4879892"/>
              <a:ext cx="13716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Rectangle 9"/>
            <p:cNvSpPr>
              <a:spLocks noChangeArrowheads="1"/>
            </p:cNvSpPr>
            <p:nvPr/>
          </p:nvSpPr>
          <p:spPr bwMode="auto">
            <a:xfrm>
              <a:off x="5798820" y="4618086"/>
              <a:ext cx="67818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Aux FAT</a:t>
              </a:r>
              <a:endPara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10207215" y="1441599"/>
            <a:ext cx="1372242" cy="1469607"/>
            <a:chOff x="10207215" y="1151673"/>
            <a:chExt cx="1372242" cy="1469607"/>
          </a:xfrm>
        </p:grpSpPr>
        <p:sp>
          <p:nvSpPr>
            <p:cNvPr id="190" name="Rectangle 189"/>
            <p:cNvSpPr/>
            <p:nvPr/>
          </p:nvSpPr>
          <p:spPr>
            <a:xfrm>
              <a:off x="10207215" y="1175272"/>
              <a:ext cx="1371600" cy="1446008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10207857" y="1151673"/>
              <a:ext cx="1371600" cy="4571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9955212" y="1670938"/>
            <a:ext cx="1386353" cy="1502073"/>
            <a:chOff x="9955212" y="1381012"/>
            <a:chExt cx="1386353" cy="1502073"/>
          </a:xfrm>
        </p:grpSpPr>
        <p:grpSp>
          <p:nvGrpSpPr>
            <p:cNvPr id="193" name="Group 134"/>
            <p:cNvGrpSpPr/>
            <p:nvPr/>
          </p:nvGrpSpPr>
          <p:grpSpPr>
            <a:xfrm>
              <a:off x="9955212" y="1381012"/>
              <a:ext cx="1372143" cy="1502073"/>
              <a:chOff x="9955212" y="1381012"/>
              <a:chExt cx="1372143" cy="1502073"/>
            </a:xfrm>
          </p:grpSpPr>
          <p:sp>
            <p:nvSpPr>
              <p:cNvPr id="195" name="Rectangle 194"/>
              <p:cNvSpPr/>
              <p:nvPr/>
            </p:nvSpPr>
            <p:spPr>
              <a:xfrm>
                <a:off x="9955755" y="1381012"/>
                <a:ext cx="1371600" cy="1446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9955212" y="2837366"/>
                <a:ext cx="1371600" cy="45719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94" name="Rectangle 193"/>
            <p:cNvSpPr/>
            <p:nvPr/>
          </p:nvSpPr>
          <p:spPr>
            <a:xfrm>
              <a:off x="9969965" y="1389566"/>
              <a:ext cx="1371600" cy="4571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7579659" y="3642106"/>
            <a:ext cx="1375545" cy="1676702"/>
            <a:chOff x="7579659" y="3352180"/>
            <a:chExt cx="1375545" cy="1676702"/>
          </a:xfrm>
          <a:noFill/>
        </p:grpSpPr>
        <p:grpSp>
          <p:nvGrpSpPr>
            <p:cNvPr id="198" name="Group 137"/>
            <p:cNvGrpSpPr/>
            <p:nvPr/>
          </p:nvGrpSpPr>
          <p:grpSpPr>
            <a:xfrm>
              <a:off x="7579659" y="3366245"/>
              <a:ext cx="1375428" cy="1662637"/>
              <a:chOff x="7579659" y="3366245"/>
              <a:chExt cx="1375428" cy="1662637"/>
            </a:xfrm>
            <a:grpFill/>
          </p:grpSpPr>
          <p:sp>
            <p:nvSpPr>
              <p:cNvPr id="200" name="Rectangle 199"/>
              <p:cNvSpPr/>
              <p:nvPr/>
            </p:nvSpPr>
            <p:spPr>
              <a:xfrm>
                <a:off x="7579659" y="3366245"/>
                <a:ext cx="1371600" cy="1617235"/>
              </a:xfrm>
              <a:prstGeom prst="rect">
                <a:avLst/>
              </a:prstGeom>
              <a:grpFill/>
              <a:ln>
                <a:solidFill>
                  <a:schemeClr val="tx1">
                    <a:alpha val="47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7583487" y="4983163"/>
                <a:ext cx="1371600" cy="45719"/>
              </a:xfrm>
              <a:prstGeom prst="rect">
                <a:avLst/>
              </a:prstGeom>
              <a:grpFill/>
              <a:ln>
                <a:solidFill>
                  <a:schemeClr val="tx1">
                    <a:alpha val="47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99" name="Rectangle 198"/>
            <p:cNvSpPr/>
            <p:nvPr/>
          </p:nvSpPr>
          <p:spPr>
            <a:xfrm>
              <a:off x="7583604" y="3352180"/>
              <a:ext cx="1371600" cy="45719"/>
            </a:xfrm>
            <a:prstGeom prst="rect">
              <a:avLst/>
            </a:prstGeom>
            <a:grpFill/>
            <a:ln>
              <a:solidFill>
                <a:schemeClr val="tx1">
                  <a:alpha val="47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9219578" y="1876678"/>
            <a:ext cx="1373095" cy="1024367"/>
            <a:chOff x="9093200" y="1586752"/>
            <a:chExt cx="1373095" cy="1024367"/>
          </a:xfrm>
        </p:grpSpPr>
        <p:sp>
          <p:nvSpPr>
            <p:cNvPr id="203" name="Rectangle 202"/>
            <p:cNvSpPr/>
            <p:nvPr/>
          </p:nvSpPr>
          <p:spPr>
            <a:xfrm>
              <a:off x="9094695" y="1586752"/>
              <a:ext cx="1371600" cy="990602"/>
            </a:xfrm>
            <a:prstGeom prst="rect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9093200" y="2565400"/>
              <a:ext cx="13716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7099300" y="1876678"/>
            <a:ext cx="1372347" cy="1608567"/>
            <a:chOff x="7099300" y="1586752"/>
            <a:chExt cx="1372347" cy="1608567"/>
          </a:xfrm>
        </p:grpSpPr>
        <p:sp>
          <p:nvSpPr>
            <p:cNvPr id="206" name="Rectangle 9"/>
            <p:cNvSpPr/>
            <p:nvPr/>
          </p:nvSpPr>
          <p:spPr>
            <a:xfrm>
              <a:off x="7100047" y="1586752"/>
              <a:ext cx="1371600" cy="1598408"/>
            </a:xfrm>
            <a:prstGeom prst="rect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7099300" y="3149600"/>
              <a:ext cx="13716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08" name="Title 1"/>
          <p:cNvSpPr>
            <a:spLocks noGrp="1"/>
          </p:cNvSpPr>
          <p:nvPr>
            <p:ph type="title"/>
          </p:nvPr>
        </p:nvSpPr>
        <p:spPr>
          <a:xfrm>
            <a:off x="697520" y="266652"/>
            <a:ext cx="10515600" cy="781392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Backwards Searching Behavior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981636" y="1876678"/>
            <a:ext cx="1371600" cy="329453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0" name="AutoShape 2"/>
          <p:cNvCxnSpPr>
            <a:cxnSpLocks noChangeShapeType="1"/>
          </p:cNvCxnSpPr>
          <p:nvPr/>
        </p:nvCxnSpPr>
        <p:spPr bwMode="auto">
          <a:xfrm rot="16200000" flipH="1">
            <a:off x="865982" y="3576378"/>
            <a:ext cx="3238127" cy="32216"/>
          </a:xfrm>
          <a:prstGeom prst="straightConnector1">
            <a:avLst/>
          </a:prstGeom>
          <a:noFill/>
          <a:ln w="9525">
            <a:solidFill>
              <a:srgbClr val="C00000"/>
            </a:solidFill>
            <a:prstDash val="dash"/>
            <a:round/>
            <a:headEnd/>
            <a:tailEnd/>
          </a:ln>
        </p:spPr>
      </p:cxnSp>
      <p:cxnSp>
        <p:nvCxnSpPr>
          <p:cNvPr id="211" name="AutoShape 3"/>
          <p:cNvCxnSpPr>
            <a:cxnSpLocks noChangeShapeType="1"/>
          </p:cNvCxnSpPr>
          <p:nvPr/>
        </p:nvCxnSpPr>
        <p:spPr bwMode="auto">
          <a:xfrm rot="5400000">
            <a:off x="-276786" y="3571234"/>
            <a:ext cx="2925634" cy="5379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 type="stealth" w="lg" len="lg"/>
            <a:tailEnd type="oval" w="lg" len="lg"/>
          </a:ln>
          <a:scene3d>
            <a:camera prst="orthographicFront"/>
            <a:lightRig rig="threePt" dir="t"/>
          </a:scene3d>
          <a:sp3d extrusionH="25400">
            <a:bevelT w="12700"/>
            <a:bevelB w="12700"/>
          </a:sp3d>
        </p:spPr>
      </p:cxnSp>
      <p:cxnSp>
        <p:nvCxnSpPr>
          <p:cNvPr id="212" name="AutoShape 4"/>
          <p:cNvCxnSpPr>
            <a:cxnSpLocks noChangeShapeType="1"/>
          </p:cNvCxnSpPr>
          <p:nvPr/>
        </p:nvCxnSpPr>
        <p:spPr bwMode="auto">
          <a:xfrm rot="16200000" flipH="1">
            <a:off x="2815815" y="2594750"/>
            <a:ext cx="1226371" cy="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stealth"/>
            <a:tailEnd type="oval" w="med" len="med"/>
          </a:ln>
        </p:spPr>
      </p:cxnSp>
      <p:cxnSp>
        <p:nvCxnSpPr>
          <p:cNvPr id="213" name="Curved Connector 212"/>
          <p:cNvCxnSpPr/>
          <p:nvPr/>
        </p:nvCxnSpPr>
        <p:spPr>
          <a:xfrm rot="5400000" flipH="1" flipV="1">
            <a:off x="769171" y="2355842"/>
            <a:ext cx="3056967" cy="2232217"/>
          </a:xfrm>
          <a:prstGeom prst="curvedConnector3">
            <a:avLst>
              <a:gd name="adj1" fmla="val 50000"/>
            </a:avLst>
          </a:prstGeom>
          <a:ln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AutoShape 5"/>
          <p:cNvCxnSpPr>
            <a:cxnSpLocks noChangeShapeType="1"/>
          </p:cNvCxnSpPr>
          <p:nvPr/>
        </p:nvCxnSpPr>
        <p:spPr bwMode="auto">
          <a:xfrm>
            <a:off x="5322981" y="1940142"/>
            <a:ext cx="12700" cy="8651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stealth"/>
            <a:tailEnd type="oval" w="med" len="med"/>
          </a:ln>
        </p:spPr>
      </p:cxnSp>
      <p:cxnSp>
        <p:nvCxnSpPr>
          <p:cNvPr id="216" name="AutoShape 6"/>
          <p:cNvCxnSpPr>
            <a:cxnSpLocks noChangeShapeType="1"/>
          </p:cNvCxnSpPr>
          <p:nvPr/>
        </p:nvCxnSpPr>
        <p:spPr bwMode="auto">
          <a:xfrm rot="16200000" flipH="1">
            <a:off x="6628279" y="2672968"/>
            <a:ext cx="1385235" cy="1550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stealth"/>
            <a:tailEnd type="oval" w="med" len="med"/>
          </a:ln>
        </p:spPr>
      </p:cxnSp>
      <p:cxnSp>
        <p:nvCxnSpPr>
          <p:cNvPr id="217" name="AutoShape 7"/>
          <p:cNvCxnSpPr>
            <a:cxnSpLocks noChangeShapeType="1"/>
          </p:cNvCxnSpPr>
          <p:nvPr/>
        </p:nvCxnSpPr>
        <p:spPr bwMode="auto">
          <a:xfrm rot="16200000" flipH="1">
            <a:off x="9027425" y="2376919"/>
            <a:ext cx="798662" cy="79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stealth"/>
            <a:tailEnd type="oval" w="med" len="med"/>
          </a:ln>
        </p:spPr>
      </p:cxnSp>
      <p:cxnSp>
        <p:nvCxnSpPr>
          <p:cNvPr id="219" name="Curved Connector 218"/>
          <p:cNvCxnSpPr/>
          <p:nvPr/>
        </p:nvCxnSpPr>
        <p:spPr>
          <a:xfrm flipV="1">
            <a:off x="7342094" y="1992353"/>
            <a:ext cx="2002628" cy="1390399"/>
          </a:xfrm>
          <a:prstGeom prst="curved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AutoShape 4"/>
          <p:cNvCxnSpPr>
            <a:cxnSpLocks noChangeShapeType="1"/>
          </p:cNvCxnSpPr>
          <p:nvPr/>
        </p:nvCxnSpPr>
        <p:spPr bwMode="auto">
          <a:xfrm rot="16200000" flipH="1">
            <a:off x="2811780" y="4602845"/>
            <a:ext cx="1234441" cy="152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stealth"/>
            <a:tailEnd type="oval" w="med" len="med"/>
          </a:ln>
        </p:spPr>
      </p:cxnSp>
      <p:cxnSp>
        <p:nvCxnSpPr>
          <p:cNvPr id="222" name="AutoShape 4"/>
          <p:cNvCxnSpPr>
            <a:cxnSpLocks noChangeShapeType="1"/>
          </p:cNvCxnSpPr>
          <p:nvPr/>
        </p:nvCxnSpPr>
        <p:spPr bwMode="auto">
          <a:xfrm rot="16200000" flipH="1">
            <a:off x="4911090" y="4408535"/>
            <a:ext cx="815345" cy="1524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stealth"/>
            <a:tailEnd type="oval" w="med" len="med"/>
          </a:ln>
        </p:spPr>
      </p:cxnSp>
      <p:cxnSp>
        <p:nvCxnSpPr>
          <p:cNvPr id="223" name="AutoShape 4"/>
          <p:cNvCxnSpPr>
            <a:cxnSpLocks noChangeShapeType="1"/>
          </p:cNvCxnSpPr>
          <p:nvPr/>
        </p:nvCxnSpPr>
        <p:spPr bwMode="auto">
          <a:xfrm rot="16200000" flipH="1">
            <a:off x="8477898" y="5006705"/>
            <a:ext cx="1988823" cy="2285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stealth"/>
            <a:tailEnd type="oval" w="med" len="med"/>
          </a:ln>
        </p:spPr>
      </p:cxnSp>
      <p:sp>
        <p:nvSpPr>
          <p:cNvPr id="224" name="Arc 223"/>
          <p:cNvSpPr/>
          <p:nvPr/>
        </p:nvSpPr>
        <p:spPr>
          <a:xfrm>
            <a:off x="3352801" y="3216006"/>
            <a:ext cx="236219" cy="784860"/>
          </a:xfrm>
          <a:prstGeom prst="arc">
            <a:avLst>
              <a:gd name="adj1" fmla="val 16200000"/>
              <a:gd name="adj2" fmla="val 55472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5" name="Curved Connector 224"/>
          <p:cNvCxnSpPr/>
          <p:nvPr/>
        </p:nvCxnSpPr>
        <p:spPr>
          <a:xfrm rot="5400000" flipH="1" flipV="1">
            <a:off x="2861310" y="2564496"/>
            <a:ext cx="3040380" cy="1889760"/>
          </a:xfrm>
          <a:prstGeom prst="curved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Arc 225"/>
          <p:cNvSpPr/>
          <p:nvPr/>
        </p:nvSpPr>
        <p:spPr>
          <a:xfrm>
            <a:off x="5181601" y="2842626"/>
            <a:ext cx="373379" cy="1165860"/>
          </a:xfrm>
          <a:prstGeom prst="arc">
            <a:avLst>
              <a:gd name="adj1" fmla="val 16200000"/>
              <a:gd name="adj2" fmla="val 55766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7" name="Arc 226"/>
          <p:cNvSpPr/>
          <p:nvPr/>
        </p:nvSpPr>
        <p:spPr>
          <a:xfrm>
            <a:off x="9301231" y="2774418"/>
            <a:ext cx="342899" cy="1226820"/>
          </a:xfrm>
          <a:prstGeom prst="arc">
            <a:avLst>
              <a:gd name="adj1" fmla="val 16200000"/>
              <a:gd name="adj2" fmla="val 529529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8" name="Curved Connector 227"/>
          <p:cNvCxnSpPr/>
          <p:nvPr/>
        </p:nvCxnSpPr>
        <p:spPr>
          <a:xfrm rot="5400000" flipH="1" flipV="1">
            <a:off x="4998720" y="2438766"/>
            <a:ext cx="2636520" cy="1981200"/>
          </a:xfrm>
          <a:prstGeom prst="curved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Rectangle 9"/>
          <p:cNvSpPr>
            <a:spLocks noChangeArrowheads="1"/>
          </p:cNvSpPr>
          <p:nvPr/>
        </p:nvSpPr>
        <p:spPr bwMode="auto">
          <a:xfrm>
            <a:off x="1203960" y="1524366"/>
            <a:ext cx="8686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OS / CAT_3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0" name="Rectangle 9"/>
          <p:cNvSpPr>
            <a:spLocks noChangeArrowheads="1"/>
          </p:cNvSpPr>
          <p:nvPr/>
        </p:nvSpPr>
        <p:spPr bwMode="auto">
          <a:xfrm>
            <a:off x="3429000" y="1524366"/>
            <a:ext cx="8686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PAGE #6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1" name="Rectangle 9"/>
          <p:cNvSpPr>
            <a:spLocks noChangeArrowheads="1"/>
          </p:cNvSpPr>
          <p:nvPr/>
        </p:nvSpPr>
        <p:spPr bwMode="auto">
          <a:xfrm>
            <a:off x="5341620" y="1524366"/>
            <a:ext cx="8686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PAGE #8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2" name="Rectangle 9"/>
          <p:cNvSpPr>
            <a:spLocks noChangeArrowheads="1"/>
          </p:cNvSpPr>
          <p:nvPr/>
        </p:nvSpPr>
        <p:spPr bwMode="auto">
          <a:xfrm>
            <a:off x="7383780" y="1524366"/>
            <a:ext cx="8686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PAGE #9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3" name="AutoShape 2"/>
          <p:cNvCxnSpPr>
            <a:cxnSpLocks noChangeShapeType="1"/>
          </p:cNvCxnSpPr>
          <p:nvPr/>
        </p:nvCxnSpPr>
        <p:spPr bwMode="auto">
          <a:xfrm rot="16200000" flipH="1">
            <a:off x="957422" y="3584000"/>
            <a:ext cx="3238127" cy="32216"/>
          </a:xfrm>
          <a:prstGeom prst="straightConnector1">
            <a:avLst/>
          </a:prstGeom>
          <a:noFill/>
          <a:ln w="9525">
            <a:solidFill>
              <a:srgbClr val="C00000"/>
            </a:solidFill>
            <a:prstDash val="dash"/>
            <a:round/>
            <a:headEnd/>
            <a:tailEnd/>
          </a:ln>
        </p:spPr>
      </p:cxnSp>
      <p:cxnSp>
        <p:nvCxnSpPr>
          <p:cNvPr id="234" name="AutoShape 5"/>
          <p:cNvCxnSpPr>
            <a:cxnSpLocks noChangeShapeType="1"/>
          </p:cNvCxnSpPr>
          <p:nvPr/>
        </p:nvCxnSpPr>
        <p:spPr bwMode="auto">
          <a:xfrm rot="16200000" flipH="1">
            <a:off x="10474138" y="2411428"/>
            <a:ext cx="1268244" cy="1863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stealth"/>
            <a:tailEnd type="oval" w="med" len="med"/>
          </a:ln>
        </p:spPr>
      </p:cxnSp>
      <p:cxnSp>
        <p:nvCxnSpPr>
          <p:cNvPr id="235" name="AutoShape 5"/>
          <p:cNvCxnSpPr>
            <a:cxnSpLocks noChangeShapeType="1"/>
          </p:cNvCxnSpPr>
          <p:nvPr/>
        </p:nvCxnSpPr>
        <p:spPr bwMode="auto">
          <a:xfrm rot="16200000" flipH="1">
            <a:off x="10485568" y="4367074"/>
            <a:ext cx="1306344" cy="1863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stealth"/>
            <a:tailEnd type="oval" w="med" len="med"/>
          </a:ln>
        </p:spPr>
      </p:cxnSp>
      <p:cxnSp>
        <p:nvCxnSpPr>
          <p:cNvPr id="236" name="Curved Connector 235"/>
          <p:cNvCxnSpPr/>
          <p:nvPr/>
        </p:nvCxnSpPr>
        <p:spPr>
          <a:xfrm rot="5400000" flipH="1" flipV="1">
            <a:off x="8189266" y="3026626"/>
            <a:ext cx="4224833" cy="1616555"/>
          </a:xfrm>
          <a:prstGeom prst="curved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Arc 236"/>
          <p:cNvSpPr/>
          <p:nvPr/>
        </p:nvSpPr>
        <p:spPr>
          <a:xfrm>
            <a:off x="10995661" y="2987406"/>
            <a:ext cx="327659" cy="731520"/>
          </a:xfrm>
          <a:prstGeom prst="arc">
            <a:avLst>
              <a:gd name="adj1" fmla="val 16200000"/>
              <a:gd name="adj2" fmla="val 55766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8" name="Rectangle 9"/>
          <p:cNvSpPr>
            <a:spLocks noChangeArrowheads="1"/>
          </p:cNvSpPr>
          <p:nvPr/>
        </p:nvSpPr>
        <p:spPr bwMode="auto">
          <a:xfrm>
            <a:off x="9281160" y="1554846"/>
            <a:ext cx="8686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PAGE #B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9" name="Rectangle 9"/>
          <p:cNvSpPr>
            <a:spLocks noChangeArrowheads="1"/>
          </p:cNvSpPr>
          <p:nvPr/>
        </p:nvSpPr>
        <p:spPr bwMode="auto">
          <a:xfrm>
            <a:off x="7719060" y="1882506"/>
            <a:ext cx="7543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Main FAT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0" name="Rectangle 9"/>
          <p:cNvSpPr>
            <a:spLocks noChangeArrowheads="1"/>
          </p:cNvSpPr>
          <p:nvPr/>
        </p:nvSpPr>
        <p:spPr bwMode="auto">
          <a:xfrm>
            <a:off x="9723120" y="1874886"/>
            <a:ext cx="7543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Main FAT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1" name="Straight Connector 240"/>
          <p:cNvCxnSpPr/>
          <p:nvPr/>
        </p:nvCxnSpPr>
        <p:spPr>
          <a:xfrm>
            <a:off x="617220" y="1867266"/>
            <a:ext cx="9022080" cy="7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2712720" y="3917046"/>
            <a:ext cx="6941820" cy="7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TextBox 242"/>
          <p:cNvSpPr txBox="1"/>
          <p:nvPr/>
        </p:nvSpPr>
        <p:spPr>
          <a:xfrm>
            <a:off x="2641774" y="3639076"/>
            <a:ext cx="5957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0x800</a:t>
            </a:r>
            <a:endParaRPr lang="de-DE" sz="1050" dirty="0"/>
          </a:p>
        </p:txBody>
      </p:sp>
      <p:sp>
        <p:nvSpPr>
          <p:cNvPr id="244" name="Rectangle 9"/>
          <p:cNvSpPr>
            <a:spLocks noChangeArrowheads="1"/>
          </p:cNvSpPr>
          <p:nvPr/>
        </p:nvSpPr>
        <p:spPr bwMode="auto">
          <a:xfrm>
            <a:off x="7840980" y="5014326"/>
            <a:ext cx="11125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Banked Aux FAT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5" name="AutoShape 5"/>
          <p:cNvCxnSpPr>
            <a:cxnSpLocks noChangeShapeType="1"/>
          </p:cNvCxnSpPr>
          <p:nvPr/>
        </p:nvCxnSpPr>
        <p:spPr bwMode="auto">
          <a:xfrm rot="16200000" flipH="1">
            <a:off x="8003681" y="4389935"/>
            <a:ext cx="1306344" cy="18639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sysDash"/>
            <a:round/>
            <a:headEnd type="stealth"/>
            <a:tailEnd type="oval" w="med" len="med"/>
          </a:ln>
        </p:spPr>
      </p:cxnSp>
      <p:cxnSp>
        <p:nvCxnSpPr>
          <p:cNvPr id="246" name="Curved Connector 245"/>
          <p:cNvCxnSpPr/>
          <p:nvPr/>
        </p:nvCxnSpPr>
        <p:spPr>
          <a:xfrm>
            <a:off x="7330440" y="3376026"/>
            <a:ext cx="1308038" cy="370778"/>
          </a:xfrm>
          <a:prstGeom prst="curved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Rectangle 247"/>
          <p:cNvSpPr/>
          <p:nvPr/>
        </p:nvSpPr>
        <p:spPr>
          <a:xfrm>
            <a:off x="5096960" y="2878945"/>
            <a:ext cx="1371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9" name="Rectangle 248"/>
          <p:cNvSpPr/>
          <p:nvPr/>
        </p:nvSpPr>
        <p:spPr>
          <a:xfrm>
            <a:off x="7113942" y="3933630"/>
            <a:ext cx="1371600" cy="95474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0" name="Bent-Up Arrow 249"/>
          <p:cNvSpPr/>
          <p:nvPr/>
        </p:nvSpPr>
        <p:spPr>
          <a:xfrm rot="10800000" flipH="1">
            <a:off x="2475571" y="1241502"/>
            <a:ext cx="1509129" cy="275061"/>
          </a:xfrm>
          <a:prstGeom prst="bentUpArrow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1" name="Bent-Up Arrow 250"/>
          <p:cNvSpPr/>
          <p:nvPr/>
        </p:nvSpPr>
        <p:spPr>
          <a:xfrm rot="10800000" flipH="1">
            <a:off x="3947532" y="1245218"/>
            <a:ext cx="1862253" cy="282497"/>
          </a:xfrm>
          <a:prstGeom prst="bentUpArrow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2" name="Bent-Up Arrow 251"/>
          <p:cNvSpPr/>
          <p:nvPr/>
        </p:nvSpPr>
        <p:spPr>
          <a:xfrm rot="10800000" flipH="1">
            <a:off x="5765181" y="1241501"/>
            <a:ext cx="1862253" cy="282497"/>
          </a:xfrm>
          <a:prstGeom prst="bentUpArrow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3" name="Bent-Up Arrow 252"/>
          <p:cNvSpPr/>
          <p:nvPr/>
        </p:nvSpPr>
        <p:spPr>
          <a:xfrm rot="10800000" flipH="1">
            <a:off x="7593981" y="1248935"/>
            <a:ext cx="1862253" cy="282497"/>
          </a:xfrm>
          <a:prstGeom prst="bentUpArrow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4" name="Rectangle 9"/>
          <p:cNvSpPr>
            <a:spLocks noChangeArrowheads="1"/>
          </p:cNvSpPr>
          <p:nvPr/>
        </p:nvSpPr>
        <p:spPr bwMode="auto">
          <a:xfrm>
            <a:off x="9974580" y="1661526"/>
            <a:ext cx="8686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Banked FAT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5" name="Rectangle 9"/>
          <p:cNvSpPr>
            <a:spLocks noChangeArrowheads="1"/>
          </p:cNvSpPr>
          <p:nvPr/>
        </p:nvSpPr>
        <p:spPr bwMode="auto">
          <a:xfrm>
            <a:off x="10812780" y="1196706"/>
            <a:ext cx="8001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Bank #3</a:t>
            </a:r>
            <a:endParaRPr kumimoji="0" lang="en-US" altLang="zh-CN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" name="Rectangle 9"/>
          <p:cNvSpPr>
            <a:spLocks noChangeArrowheads="1"/>
          </p:cNvSpPr>
          <p:nvPr/>
        </p:nvSpPr>
        <p:spPr bwMode="auto">
          <a:xfrm>
            <a:off x="10203180" y="1440546"/>
            <a:ext cx="8686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Banked FAT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7" name="Rectangle 9"/>
          <p:cNvSpPr>
            <a:spLocks noChangeArrowheads="1"/>
          </p:cNvSpPr>
          <p:nvPr/>
        </p:nvSpPr>
        <p:spPr bwMode="auto">
          <a:xfrm>
            <a:off x="9936480" y="3208386"/>
            <a:ext cx="8001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Bank #2</a:t>
            </a:r>
            <a:endParaRPr kumimoji="0" lang="en-US" altLang="zh-CN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8" name="Rectangle 9"/>
          <p:cNvSpPr>
            <a:spLocks noChangeArrowheads="1"/>
          </p:cNvSpPr>
          <p:nvPr/>
        </p:nvSpPr>
        <p:spPr bwMode="auto">
          <a:xfrm>
            <a:off x="7404224" y="951571"/>
            <a:ext cx="135320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1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Page entry</a:t>
            </a:r>
            <a:r>
              <a:rPr kumimoji="0" lang="en-US" altLang="zh-CN" sz="1100" b="0" i="1" u="none" strike="noStrike" cap="none" normalizeH="0" dirty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points</a:t>
            </a:r>
            <a:endParaRPr kumimoji="0" lang="en-US" altLang="zh-CN" sz="1800" b="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553" y="1129874"/>
            <a:ext cx="1574566" cy="26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0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81632" y="938020"/>
            <a:ext cx="1711060" cy="28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1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90" y="2268731"/>
            <a:ext cx="1704413" cy="28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2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4082" y="4555288"/>
            <a:ext cx="1704161" cy="27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3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7145" y="4562722"/>
            <a:ext cx="1717960" cy="27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4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3021" y="2260601"/>
            <a:ext cx="1691263" cy="28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5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707254" y="5548303"/>
            <a:ext cx="1741332" cy="29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" name="TextBox 265"/>
          <p:cNvSpPr txBox="1"/>
          <p:nvPr/>
        </p:nvSpPr>
        <p:spPr>
          <a:xfrm>
            <a:off x="409114" y="1604536"/>
            <a:ext cx="5957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0x000</a:t>
            </a:r>
            <a:endParaRPr lang="de-DE" sz="1050" dirty="0"/>
          </a:p>
        </p:txBody>
      </p:sp>
      <p:pic>
        <p:nvPicPr>
          <p:cNvPr id="267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289787" y="568449"/>
            <a:ext cx="1711060" cy="28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99257" y="574674"/>
            <a:ext cx="479249" cy="22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2E83985-02D0-4EA4-95C4-3A8022F2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Ángel Martin - November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873E8B9-AA6A-4C44-A741-0CC773D74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08DBD24-0E0D-49F6-BF63-69B90998A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51" y="262113"/>
            <a:ext cx="10515600" cy="861608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Agenda: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EB063B4-41DF-4B66-9A73-EF76D32C79A4}"/>
              </a:ext>
            </a:extLst>
          </p:cNvPr>
          <p:cNvSpPr txBox="1"/>
          <p:nvPr/>
        </p:nvSpPr>
        <p:spPr>
          <a:xfrm>
            <a:off x="1339422" y="1266164"/>
            <a:ext cx="51164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Library#4 Concept and 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Auxiliary FATs and Banked FATs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Sub-functions, Launchers and Last-Function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Auto-Complete </a:t>
            </a:r>
            <a:r>
              <a:rPr lang="en-US" sz="1600" dirty="0">
                <a:solidFill>
                  <a:schemeClr val="bg1"/>
                </a:solidFill>
                <a:highlight>
                  <a:srgbClr val="0000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XEQ+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Universal Execute </a:t>
            </a:r>
            <a:r>
              <a:rPr lang="en-US" sz="1600" dirty="0">
                <a:solidFill>
                  <a:schemeClr val="bg1"/>
                </a:solidFill>
                <a:highlight>
                  <a:srgbClr val="0000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XEQ$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Loading and Interrogating the I/O Bus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Advanced Modules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OS/X and Utilities ROMS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Extension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Emulators and Informatics ROMS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Math Extension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Science &amp; Engineering ROMS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Solve to Solver: Equation Libraries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 &amp; Relaxation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Adapted Books and Literature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Appendix: System Memory and MLDL Modules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875E2123-1F93-4A1F-8B3C-C52A16018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32830" y="2463008"/>
            <a:ext cx="2178658" cy="382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B9BB2D5-41FC-4AE9-864E-9C18377E7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4362" y="304468"/>
            <a:ext cx="2093487" cy="192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85729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4E0CA25-C0B0-42CC-A07D-F6395C5D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208289-8418-4132-BD10-D84B6CB8A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E1F5737D-A73B-4A21-9B78-9F74CF36F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0" y="1448827"/>
            <a:ext cx="7719367" cy="400050"/>
          </a:xfrm>
        </p:spPr>
        <p:txBody>
          <a:bodyPr>
            <a:normAutofit fontScale="90000"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CX’s ED+ (ASCII Files)</a:t>
            </a:r>
            <a:endParaRPr lang="de-DE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1">
            <a:extLst>
              <a:ext uri="{FF2B5EF4-FFF2-40B4-BE49-F238E27FC236}">
                <a16:creationId xmlns:a16="http://schemas.microsoft.com/office/drawing/2014/main" xmlns="" id="{9038EF81-5C54-4BAA-9044-E719F4C67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4362" y="1889584"/>
            <a:ext cx="237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">
            <a:extLst>
              <a:ext uri="{FF2B5EF4-FFF2-40B4-BE49-F238E27FC236}">
                <a16:creationId xmlns:a16="http://schemas.microsoft.com/office/drawing/2014/main" xmlns="" id="{8445B194-FC5E-4989-B69A-00CC67434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4362" y="1452662"/>
            <a:ext cx="237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F746560-1589-4A15-BE45-CF8E6EB407F9}"/>
              </a:ext>
            </a:extLst>
          </p:cNvPr>
          <p:cNvSpPr/>
          <p:nvPr/>
        </p:nvSpPr>
        <p:spPr>
          <a:xfrm>
            <a:off x="690086" y="2022088"/>
            <a:ext cx="72404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Adds Lower-Case and Special Character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ALPHA key toggles standard &lt;&gt; enhanced modes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LCD Readable Lower-Case requires Half-Nut display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Fully utilized by the XM Scripts in the Formula-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Module &amp; Equation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4B342099-F493-49C8-8426-68437FDCD1E0}"/>
              </a:ext>
            </a:extLst>
          </p:cNvPr>
          <p:cNvSpPr txBox="1">
            <a:spLocks/>
          </p:cNvSpPr>
          <p:nvPr/>
        </p:nvSpPr>
        <p:spPr>
          <a:xfrm>
            <a:off x="697520" y="3882383"/>
            <a:ext cx="7719367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Shadow Buffer Registers Storage</a:t>
            </a:r>
            <a:endParaRPr lang="de-DE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D9384A0A-216D-4877-9CCC-A687BC058416}"/>
              </a:ext>
            </a:extLst>
          </p:cNvPr>
          <p:cNvSpPr txBox="1">
            <a:spLocks/>
          </p:cNvSpPr>
          <p:nvPr/>
        </p:nvSpPr>
        <p:spPr>
          <a:xfrm>
            <a:off x="697520" y="266652"/>
            <a:ext cx="10515600" cy="781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Noteworthy WARP Components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18" name="Picture 1">
            <a:extLst>
              <a:ext uri="{FF2B5EF4-FFF2-40B4-BE49-F238E27FC236}">
                <a16:creationId xmlns:a16="http://schemas.microsoft.com/office/drawing/2014/main" xmlns="" id="{DB02B616-DEEF-4226-B716-D1CADC01E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4362" y="3738897"/>
            <a:ext cx="2354263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1">
            <a:extLst>
              <a:ext uri="{FF2B5EF4-FFF2-40B4-BE49-F238E27FC236}">
                <a16:creationId xmlns:a16="http://schemas.microsoft.com/office/drawing/2014/main" xmlns="" id="{E9ACBF70-5576-4F0E-A40C-1E52714C0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5381" y="3738897"/>
            <a:ext cx="23653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1">
            <a:extLst>
              <a:ext uri="{FF2B5EF4-FFF2-40B4-BE49-F238E27FC236}">
                <a16:creationId xmlns:a16="http://schemas.microsoft.com/office/drawing/2014/main" xmlns="" id="{257EBF68-CEE4-40A6-A53D-CDF7B9ADC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250" y="4231450"/>
            <a:ext cx="23653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1">
            <a:extLst>
              <a:ext uri="{FF2B5EF4-FFF2-40B4-BE49-F238E27FC236}">
                <a16:creationId xmlns:a16="http://schemas.microsoft.com/office/drawing/2014/main" xmlns="" id="{FAE864F4-1988-460F-9EC7-C6730F482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5381" y="4248124"/>
            <a:ext cx="23653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39FE46C2-CCD9-488A-ACD9-9F6847B0A7B2}"/>
              </a:ext>
            </a:extLst>
          </p:cNvPr>
          <p:cNvSpPr/>
          <p:nvPr/>
        </p:nvSpPr>
        <p:spPr>
          <a:xfrm>
            <a:off x="805852" y="4549743"/>
            <a:ext cx="45792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Holds Custom Variables in Formula-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Holds Stack Registers for Shuffle functionality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Provides Back-up for RTN Stack addresses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Proxy shortcut for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SELected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variable (bR0)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xmlns="" id="{53C61176-5369-412C-A33A-46DF6B143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7866955"/>
              </p:ext>
            </p:extLst>
          </p:nvPr>
        </p:nvGraphicFramePr>
        <p:xfrm>
          <a:off x="6964361" y="4820086"/>
          <a:ext cx="4551131" cy="1173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2374">
                  <a:extLst>
                    <a:ext uri="{9D8B030D-6E8A-4147-A177-3AD203B41FA5}">
                      <a16:colId xmlns:a16="http://schemas.microsoft.com/office/drawing/2014/main" xmlns="" val="4171686776"/>
                    </a:ext>
                  </a:extLst>
                </a:gridCol>
                <a:gridCol w="976776">
                  <a:extLst>
                    <a:ext uri="{9D8B030D-6E8A-4147-A177-3AD203B41FA5}">
                      <a16:colId xmlns:a16="http://schemas.microsoft.com/office/drawing/2014/main" xmlns="" val="2673826493"/>
                    </a:ext>
                  </a:extLst>
                </a:gridCol>
                <a:gridCol w="842603">
                  <a:extLst>
                    <a:ext uri="{9D8B030D-6E8A-4147-A177-3AD203B41FA5}">
                      <a16:colId xmlns:a16="http://schemas.microsoft.com/office/drawing/2014/main" xmlns="" val="709522959"/>
                    </a:ext>
                  </a:extLst>
                </a:gridCol>
                <a:gridCol w="909689">
                  <a:extLst>
                    <a:ext uri="{9D8B030D-6E8A-4147-A177-3AD203B41FA5}">
                      <a16:colId xmlns:a16="http://schemas.microsoft.com/office/drawing/2014/main" xmlns="" val="1336395473"/>
                    </a:ext>
                  </a:extLst>
                </a:gridCol>
                <a:gridCol w="9096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3240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Register #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Storage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RTN Stack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Shadow Stack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Eval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$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Vars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79951827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fifth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bR5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Shadow-X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84334778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fourth: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bR4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Shadow-Y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6618554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third: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bR3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Shadow-Z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29751726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second: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bR3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reg 10(a)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Shadow-T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6351618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first: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bR1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reg 11(b)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Shadow-L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24212646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header: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SEL# pointer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309724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2968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91E8F604-CB47-402B-88F5-7B2271E9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0" y="266652"/>
            <a:ext cx="10515600" cy="781392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Loading the I/O Bus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476A2B3-9FA4-4831-8DC9-5B78451BA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560" y="1382711"/>
            <a:ext cx="7198411" cy="50345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1811E8-27C0-45A7-B483-3970EEC59090}"/>
              </a:ext>
            </a:extLst>
          </p:cNvPr>
          <p:cNvSpPr/>
          <p:nvPr/>
        </p:nvSpPr>
        <p:spPr>
          <a:xfrm>
            <a:off x="8172143" y="5539873"/>
            <a:ext cx="35164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</a:rPr>
              <a:t>State-of-the-Art: 16+24 pages = 160 </a:t>
            </a:r>
            <a:r>
              <a:rPr lang="en-US" sz="1600" i="1" dirty="0" err="1">
                <a:latin typeface="Calibri" panose="020F0502020204030204" pitchFamily="34" charset="0"/>
              </a:rPr>
              <a:t>kB</a:t>
            </a:r>
            <a:endParaRPr lang="en-US" sz="1600" i="1" dirty="0">
              <a:latin typeface="Calibri" panose="020F0502020204030204" pitchFamily="34" charset="0"/>
            </a:endParaRPr>
          </a:p>
          <a:p>
            <a:r>
              <a:rPr lang="en-US" sz="1600" i="1" dirty="0">
                <a:latin typeface="Calibri" panose="020F0502020204030204" pitchFamily="34" charset="0"/>
              </a:rPr>
              <a:t>Standard OS Limit: 18 + 30 pg. = 192 </a:t>
            </a:r>
            <a:r>
              <a:rPr lang="en-US" sz="1600" i="1" dirty="0" err="1">
                <a:latin typeface="Calibri" panose="020F0502020204030204" pitchFamily="34" charset="0"/>
              </a:rPr>
              <a:t>kB</a:t>
            </a:r>
            <a:endParaRPr lang="en-US" sz="1600" i="1" dirty="0">
              <a:latin typeface="Calibri" panose="020F0502020204030204" pitchFamily="34" charset="0"/>
            </a:endParaRPr>
          </a:p>
          <a:p>
            <a:r>
              <a:rPr lang="en-US" sz="1600" i="1" dirty="0">
                <a:latin typeface="Calibri" panose="020F0502020204030204" pitchFamily="34" charset="0"/>
              </a:rPr>
              <a:t>Theoretical Limit:  </a:t>
            </a:r>
            <a:r>
              <a:rPr lang="en-US" sz="1600" i="1" dirty="0"/>
              <a:t> 4 x 16 pgs. = 256 </a:t>
            </a:r>
            <a:r>
              <a:rPr lang="en-US" sz="1600" i="1" dirty="0" err="1"/>
              <a:t>kB</a:t>
            </a:r>
            <a:endParaRPr lang="en-US" sz="1600" i="1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64A44C89-91F7-4926-98B8-664CB185F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117" y="1382712"/>
            <a:ext cx="3932237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1D4A45EF-E8A9-424D-94E7-BD69D8062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165E6DE-7925-4023-8AEB-745071070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DD5EA1D-7B00-4069-8301-75E4018DE24E}"/>
              </a:ext>
            </a:extLst>
          </p:cNvPr>
          <p:cNvSpPr/>
          <p:nvPr/>
        </p:nvSpPr>
        <p:spPr>
          <a:xfrm>
            <a:off x="958754" y="5597936"/>
            <a:ext cx="26534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 I/O Bus layout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DD5EA1D-7B00-4069-8301-75E4018DE24E}"/>
              </a:ext>
            </a:extLst>
          </p:cNvPr>
          <p:cNvSpPr/>
          <p:nvPr/>
        </p:nvSpPr>
        <p:spPr>
          <a:xfrm>
            <a:off x="6187246" y="850090"/>
            <a:ext cx="4035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EEE I/O Bus layout w/ multiple banks</a:t>
            </a:r>
          </a:p>
        </p:txBody>
      </p:sp>
    </p:spTree>
    <p:extLst>
      <p:ext uri="{BB962C8B-B14F-4D97-AF65-F5344CB8AC3E}">
        <p14:creationId xmlns:p14="http://schemas.microsoft.com/office/powerpoint/2010/main" xmlns="" val="234578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B7A96C4-EDC4-4F47-ACFF-E3DD79465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1D66F4-0B0C-42CA-9BEB-D01CBEC9E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60FC83A-4D4B-46E4-AE69-CDBC3B04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0" y="266652"/>
            <a:ext cx="10515600" cy="781392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Interrogating the I/O Bus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600B8E-91E6-4B4D-A7ED-BE791B070292}"/>
              </a:ext>
            </a:extLst>
          </p:cNvPr>
          <p:cNvSpPr/>
          <p:nvPr/>
        </p:nvSpPr>
        <p:spPr>
          <a:xfrm>
            <a:off x="697520" y="2929098"/>
            <a:ext cx="46346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Wholesale: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I/O Bus Summary</a:t>
            </a:r>
          </a:p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PGCAT, ROMLST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Detail: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Free, Used, Banked Report</a:t>
            </a:r>
          </a:p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FREE? , USED? , BANKED?, OSREV</a:t>
            </a:r>
          </a:p>
          <a:p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Targeted: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Auxiliary FATS anywhere?</a:t>
            </a:r>
          </a:p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AUXFAT , SFLNCH _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EB291E41-4752-485A-BAD7-E1A4B5E24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6950" y="3017837"/>
            <a:ext cx="23780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xmlns="" id="{BDFFCEDF-9867-4387-8393-84F4F836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6950" y="3769812"/>
            <a:ext cx="23780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47B39F24-8DD0-4577-BB31-C71AB2A9D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6950" y="1838955"/>
            <a:ext cx="23812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xmlns="" id="{6642E85F-E434-46AB-A011-28B2DE675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7858" y="1845248"/>
            <a:ext cx="23717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xmlns="" id="{B1EADDE9-BF25-480D-8797-5784FA804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0377" y="2286501"/>
            <a:ext cx="23812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48225F8-5A91-473E-A387-6662E0C4E00A}"/>
              </a:ext>
            </a:extLst>
          </p:cNvPr>
          <p:cNvSpPr/>
          <p:nvPr/>
        </p:nvSpPr>
        <p:spPr>
          <a:xfrm>
            <a:off x="697520" y="1770426"/>
            <a:ext cx="3941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Bus Conflict Check ”CHKSYS”</a:t>
            </a:r>
          </a:p>
          <a:p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automated upon “CALC_ON” event</a:t>
            </a:r>
          </a:p>
        </p:txBody>
      </p:sp>
      <p:pic>
        <p:nvPicPr>
          <p:cNvPr id="5125" name="Picture 1">
            <a:extLst>
              <a:ext uri="{FF2B5EF4-FFF2-40B4-BE49-F238E27FC236}">
                <a16:creationId xmlns:a16="http://schemas.microsoft.com/office/drawing/2014/main" xmlns="" id="{37CBBB82-78EC-4E20-9B4E-D3B890E1B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5743" y="5396836"/>
            <a:ext cx="237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">
            <a:extLst>
              <a:ext uri="{FF2B5EF4-FFF2-40B4-BE49-F238E27FC236}">
                <a16:creationId xmlns:a16="http://schemas.microsoft.com/office/drawing/2014/main" xmlns="" id="{A495BC17-16D8-40BB-A82D-D8805389A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4914" y="5196811"/>
            <a:ext cx="23780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">
            <a:extLst>
              <a:ext uri="{FF2B5EF4-FFF2-40B4-BE49-F238E27FC236}">
                <a16:creationId xmlns:a16="http://schemas.microsoft.com/office/drawing/2014/main" xmlns="" id="{3AB98DD9-CAF3-40ED-983E-2BD133189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7709" y="5628904"/>
            <a:ext cx="235426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">
            <a:extLst>
              <a:ext uri="{FF2B5EF4-FFF2-40B4-BE49-F238E27FC236}">
                <a16:creationId xmlns:a16="http://schemas.microsoft.com/office/drawing/2014/main" xmlns="" id="{2CD5E808-975B-43D2-BCF2-1003C6278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3490" y="4532813"/>
            <a:ext cx="2320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Brace 8">
            <a:extLst>
              <a:ext uri="{FF2B5EF4-FFF2-40B4-BE49-F238E27FC236}">
                <a16:creationId xmlns:a16="http://schemas.microsoft.com/office/drawing/2014/main" xmlns="" id="{65D4CC61-DE1A-4BBD-9772-18E957F7D7B2}"/>
              </a:ext>
            </a:extLst>
          </p:cNvPr>
          <p:cNvSpPr/>
          <p:nvPr/>
        </p:nvSpPr>
        <p:spPr>
          <a:xfrm>
            <a:off x="4419600" y="5196811"/>
            <a:ext cx="82550" cy="809918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C7C0315D-52B8-473F-8981-F7F73D967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2600565"/>
              </p:ext>
            </p:extLst>
          </p:nvPr>
        </p:nvGraphicFramePr>
        <p:xfrm>
          <a:off x="8026332" y="4349144"/>
          <a:ext cx="3825959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651">
                  <a:extLst>
                    <a:ext uri="{9D8B030D-6E8A-4147-A177-3AD203B41FA5}">
                      <a16:colId xmlns:a16="http://schemas.microsoft.com/office/drawing/2014/main" xmlns="" val="1507414065"/>
                    </a:ext>
                  </a:extLst>
                </a:gridCol>
                <a:gridCol w="837282">
                  <a:extLst>
                    <a:ext uri="{9D8B030D-6E8A-4147-A177-3AD203B41FA5}">
                      <a16:colId xmlns:a16="http://schemas.microsoft.com/office/drawing/2014/main" xmlns="" val="1397122112"/>
                    </a:ext>
                  </a:extLst>
                </a:gridCol>
                <a:gridCol w="925536">
                  <a:extLst>
                    <a:ext uri="{9D8B030D-6E8A-4147-A177-3AD203B41FA5}">
                      <a16:colId xmlns:a16="http://schemas.microsoft.com/office/drawing/2014/main" xmlns="" val="2260764300"/>
                    </a:ext>
                  </a:extLst>
                </a:gridCol>
                <a:gridCol w="956490">
                  <a:extLst>
                    <a:ext uri="{9D8B030D-6E8A-4147-A177-3AD203B41FA5}">
                      <a16:colId xmlns:a16="http://schemas.microsoft.com/office/drawing/2014/main" xmlns="" val="3542598806"/>
                    </a:ext>
                  </a:extLst>
                </a:gridCol>
              </a:tblGrid>
              <a:tr h="294968">
                <a:tc>
                  <a:txBody>
                    <a:bodyPr/>
                    <a:lstStyle/>
                    <a:p>
                      <a:r>
                        <a:rPr lang="en-US" sz="1400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OS/X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WARP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PowerCL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9948578"/>
                  </a:ext>
                </a:extLst>
              </a:tr>
              <a:tr h="353961">
                <a:tc>
                  <a:txBody>
                    <a:bodyPr/>
                    <a:lstStyle/>
                    <a:p>
                      <a:r>
                        <a:rPr lang="en-US" sz="1400" dirty="0"/>
                        <a:t>Auto 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4069584"/>
                  </a:ext>
                </a:extLst>
              </a:tr>
              <a:tr h="294968">
                <a:tc>
                  <a:txBody>
                    <a:bodyPr/>
                    <a:lstStyle/>
                    <a:p>
                      <a:r>
                        <a:rPr lang="en-US" sz="1400" dirty="0"/>
                        <a:t>Manual </a:t>
                      </a:r>
                      <a:r>
                        <a:rPr lang="en-US" sz="1400" dirty="0" err="1"/>
                        <a:t>Chk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66673"/>
                  </a:ext>
                </a:extLst>
              </a:tr>
              <a:tr h="294968">
                <a:tc>
                  <a:txBody>
                    <a:bodyPr/>
                    <a:lstStyle/>
                    <a:p>
                      <a:r>
                        <a:rPr lang="en-US" sz="1400" dirty="0"/>
                        <a:t>Wholesale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5297120"/>
                  </a:ext>
                </a:extLst>
              </a:tr>
              <a:tr h="294968">
                <a:tc>
                  <a:txBody>
                    <a:bodyPr/>
                    <a:lstStyle/>
                    <a:p>
                      <a:r>
                        <a:rPr lang="en-US" sz="1400" dirty="0"/>
                        <a:t>Detail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656712"/>
                  </a:ext>
                </a:extLst>
              </a:tr>
              <a:tr h="294968">
                <a:tc>
                  <a:txBody>
                    <a:bodyPr/>
                    <a:lstStyle/>
                    <a:p>
                      <a:r>
                        <a:rPr lang="en-US" sz="1400" dirty="0"/>
                        <a:t>Targeted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0289007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E06BD06-9A04-4DEF-BD83-51D5B4DDBE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54640" y="223452"/>
            <a:ext cx="2295525" cy="3971925"/>
          </a:xfrm>
          <a:prstGeom prst="rect">
            <a:avLst/>
          </a:prstGeom>
        </p:spPr>
      </p:pic>
      <p:sp>
        <p:nvSpPr>
          <p:cNvPr id="19" name="Left Brace 18"/>
          <p:cNvSpPr/>
          <p:nvPr/>
        </p:nvSpPr>
        <p:spPr>
          <a:xfrm>
            <a:off x="375139" y="3036278"/>
            <a:ext cx="316523" cy="18170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0178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FF373C-E11A-4B36-9624-EDCE163B1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500" y="973094"/>
            <a:ext cx="40084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96C5501D-CCB8-49B1-93D4-21155F7B7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0" y="266652"/>
            <a:ext cx="10515600" cy="781392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Hyper-spacing sRAM (CL only)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8092055B-4ADD-464D-93D0-E59479189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8206" y="278676"/>
            <a:ext cx="5210998" cy="599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2DA88279-A332-4D02-9BBA-CE7BB43B3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717" y="2340109"/>
            <a:ext cx="5210998" cy="314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5ABB5DBA-0E90-4C80-8A3F-99FC72B7ADBC}"/>
              </a:ext>
            </a:extLst>
          </p:cNvPr>
          <p:cNvSpPr/>
          <p:nvPr/>
        </p:nvSpPr>
        <p:spPr>
          <a:xfrm>
            <a:off x="3063593" y="2976329"/>
            <a:ext cx="3158785" cy="23658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A6595D6-6A1C-4BA3-AE21-EE8C737E8499}"/>
              </a:ext>
            </a:extLst>
          </p:cNvPr>
          <p:cNvSpPr/>
          <p:nvPr/>
        </p:nvSpPr>
        <p:spPr>
          <a:xfrm>
            <a:off x="515113" y="5609318"/>
            <a:ext cx="61656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also be used by SandMatrix functions (up to 50x50 Linear Systems)</a:t>
            </a:r>
            <a:endParaRPr lang="en-US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27E2C89-6787-430C-8B2B-FC7CF8398DC8}"/>
              </a:ext>
            </a:extLst>
          </p:cNvPr>
          <p:cNvSpPr/>
          <p:nvPr/>
        </p:nvSpPr>
        <p:spPr>
          <a:xfrm>
            <a:off x="540756" y="1664763"/>
            <a:ext cx="51258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Conceptual scheme of the different CL sRAM blocks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Uses can be Back-up or direct Access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9C09600-BB6F-47B5-B6A8-C740EB946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C55D5CF-8EA2-42B3-9C24-37E6992B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888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FF373C-E11A-4B36-9624-EDCE163B1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014" y="1018989"/>
            <a:ext cx="40084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96C5501D-CCB8-49B1-93D4-21155F7B7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81" y="359508"/>
            <a:ext cx="10515600" cy="688535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Expanded Y-Registers (CL only) 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xmlns="" id="{5FAA2837-B4F5-4FF3-9F1A-FE3223ABF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716" y="2222666"/>
            <a:ext cx="23526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xmlns="" id="{EB7A6DCE-1B9B-4196-84B1-FC623B443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509" y="2710263"/>
            <a:ext cx="23622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8949F135-F8FE-422B-BC91-C2BEC846C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036" y="1781175"/>
            <a:ext cx="23526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xmlns="" id="{D1C916E5-71ED-4145-AA40-786B74AC9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036" y="2238375"/>
            <a:ext cx="23526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xmlns="" id="{47269909-F295-4B0A-84D0-7625BCB57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034" y="2181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xmlns="" id="{CAFC812A-BF8B-4F03-8496-2C8960C50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034" y="25717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2CCB3CA7-4CDF-48B8-9CE0-D58602601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3500087"/>
              </p:ext>
            </p:extLst>
          </p:nvPr>
        </p:nvGraphicFramePr>
        <p:xfrm>
          <a:off x="658479" y="3802402"/>
          <a:ext cx="5055825" cy="1961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4178">
                  <a:extLst>
                    <a:ext uri="{9D8B030D-6E8A-4147-A177-3AD203B41FA5}">
                      <a16:colId xmlns:a16="http://schemas.microsoft.com/office/drawing/2014/main" xmlns="" val="147049525"/>
                    </a:ext>
                  </a:extLst>
                </a:gridCol>
                <a:gridCol w="874308">
                  <a:extLst>
                    <a:ext uri="{9D8B030D-6E8A-4147-A177-3AD203B41FA5}">
                      <a16:colId xmlns:a16="http://schemas.microsoft.com/office/drawing/2014/main" xmlns="" val="3019711685"/>
                    </a:ext>
                  </a:extLst>
                </a:gridCol>
                <a:gridCol w="897938">
                  <a:extLst>
                    <a:ext uri="{9D8B030D-6E8A-4147-A177-3AD203B41FA5}">
                      <a16:colId xmlns:a16="http://schemas.microsoft.com/office/drawing/2014/main" xmlns="" val="3579476625"/>
                    </a:ext>
                  </a:extLst>
                </a:gridCol>
                <a:gridCol w="897938">
                  <a:extLst>
                    <a:ext uri="{9D8B030D-6E8A-4147-A177-3AD203B41FA5}">
                      <a16:colId xmlns:a16="http://schemas.microsoft.com/office/drawing/2014/main" xmlns="" val="252715094"/>
                    </a:ext>
                  </a:extLst>
                </a:gridCol>
                <a:gridCol w="1311463">
                  <a:extLst>
                    <a:ext uri="{9D8B030D-6E8A-4147-A177-3AD203B41FA5}">
                      <a16:colId xmlns:a16="http://schemas.microsoft.com/office/drawing/2014/main" xmlns="" val="1983601237"/>
                    </a:ext>
                  </a:extLst>
                </a:gridCol>
              </a:tblGrid>
              <a:tr h="2728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Extended Regs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Store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Recall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Other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X-Blocks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54017545"/>
                  </a:ext>
                </a:extLst>
              </a:tr>
              <a:tr h="274707">
                <a:tc row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Y-Register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From 0 to 1,023.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Use EEX for the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Fourth digit field.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YSTO _ _ _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YRCL _ _ _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YX&lt;&gt; _ _ _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CLYRG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14143676"/>
                  </a:ext>
                </a:extLst>
              </a:tr>
              <a:tr h="272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YST+ _ _ _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YRC+ _ _ _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YVEW _ _ _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CLYRGX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46607497"/>
                  </a:ext>
                </a:extLst>
              </a:tr>
              <a:tr h="272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YST- _ _ _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YRC- _ _ _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YDSE _ _ _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YRGMOV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46306432"/>
                  </a:ext>
                </a:extLst>
              </a:tr>
              <a:tr h="272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YST* _ _ _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YRC* _ _ _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YISG _ _ _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YRGSWP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36460135"/>
                  </a:ext>
                </a:extLst>
              </a:tr>
              <a:tr h="3210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YST/ _ _ _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YRC/ _ _ _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</a:rPr>
                        <a:t>YFINDX</a:t>
                      </a:r>
                      <a:endParaRPr lang="en-US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ST&lt;&gt;YRG _ _ _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77960314"/>
                  </a:ext>
                </a:extLst>
              </a:tr>
              <a:tr h="2747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ALPHA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YAST _ _ _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YARC _ _ _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A&lt;&gt;YRG _ _ _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20210044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5574951-E3B2-4CAC-B6D3-174DC6E71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32A724A-3978-47CC-A316-239C19583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A21A019-3D4A-48A7-820D-4CC7AA6CCE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5036" y="2710263"/>
            <a:ext cx="2390775" cy="390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D1A993D-B187-4BB1-A59F-FB8F95D81D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716" y="1770912"/>
            <a:ext cx="2371725" cy="4095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249DA68-3991-4F68-BD47-A3B8486AF353}"/>
              </a:ext>
            </a:extLst>
          </p:cNvPr>
          <p:cNvSpPr/>
          <p:nvPr/>
        </p:nvSpPr>
        <p:spPr>
          <a:xfrm>
            <a:off x="834506" y="3175507"/>
            <a:ext cx="35854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you spot something different?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A1EBB38-9EFF-43FE-B04E-57F47485061F}"/>
              </a:ext>
            </a:extLst>
          </p:cNvPr>
          <p:cNvSpPr/>
          <p:nvPr/>
        </p:nvSpPr>
        <p:spPr>
          <a:xfrm>
            <a:off x="7328474" y="320100"/>
            <a:ext cx="4413516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1,024 Directly accessible Y-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3,072 available for Matrix Functions (!!)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STO/RCL Math, ISG/DSE, ALPHA,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Supports IND, ST, RG, and combinations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Programmable but not all meant for PRGM use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38700" y="960120"/>
            <a:ext cx="2415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itchFamily="49" charset="0"/>
                <a:cs typeface="Courier New" pitchFamily="49" charset="0"/>
              </a:rPr>
              <a:t>[XPMM]</a:t>
            </a:r>
            <a:endParaRPr lang="de-DE" sz="28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8611" name="Picture 3">
            <a:extLst>
              <a:ext uri="{FF2B5EF4-FFF2-40B4-BE49-F238E27FC236}">
                <a16:creationId xmlns:a16="http://schemas.microsoft.com/office/drawing/2014/main" xmlns="" id="{A624BB25-4718-4721-B3D1-091693095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6191" y="1773965"/>
            <a:ext cx="51720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7915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4AE63BB-6D83-4F36-AA39-5223B05C7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FD2BE83-F851-47C3-B14F-B1AC008F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8CDA340-B877-4E9C-B919-3A22C434D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8765" y="166404"/>
            <a:ext cx="40084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F514F9C1-CF26-4518-8399-25CA43E80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81" y="359508"/>
            <a:ext cx="10515600" cy="688535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Y-Registers Applications ROM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A64F0E1-7442-4142-9AF0-ABBCC2E16451}"/>
              </a:ext>
            </a:extLst>
          </p:cNvPr>
          <p:cNvSpPr txBox="1"/>
          <p:nvPr/>
        </p:nvSpPr>
        <p:spPr>
          <a:xfrm>
            <a:off x="5584017" y="3266647"/>
            <a:ext cx="2415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itchFamily="49" charset="0"/>
                <a:cs typeface="Courier New" pitchFamily="49" charset="0"/>
              </a:rPr>
              <a:t>[YRGA]</a:t>
            </a:r>
            <a:endParaRPr lang="de-DE" sz="2800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78459506-086E-4063-A6C1-8AD7352DC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54572"/>
              </p:ext>
            </p:extLst>
          </p:nvPr>
        </p:nvGraphicFramePr>
        <p:xfrm>
          <a:off x="7524751" y="685802"/>
          <a:ext cx="4362451" cy="5670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2521">
                  <a:extLst>
                    <a:ext uri="{9D8B030D-6E8A-4147-A177-3AD203B41FA5}">
                      <a16:colId xmlns:a16="http://schemas.microsoft.com/office/drawing/2014/main" xmlns="" val="3806273077"/>
                    </a:ext>
                  </a:extLst>
                </a:gridCol>
                <a:gridCol w="1247832">
                  <a:extLst>
                    <a:ext uri="{9D8B030D-6E8A-4147-A177-3AD203B41FA5}">
                      <a16:colId xmlns:a16="http://schemas.microsoft.com/office/drawing/2014/main" xmlns="" val="3741308544"/>
                    </a:ext>
                  </a:extLst>
                </a:gridCol>
                <a:gridCol w="751873">
                  <a:extLst>
                    <a:ext uri="{9D8B030D-6E8A-4147-A177-3AD203B41FA5}">
                      <a16:colId xmlns:a16="http://schemas.microsoft.com/office/drawing/2014/main" xmlns="" val="1119311522"/>
                    </a:ext>
                  </a:extLst>
                </a:gridCol>
                <a:gridCol w="484057">
                  <a:extLst>
                    <a:ext uri="{9D8B030D-6E8A-4147-A177-3AD203B41FA5}">
                      <a16:colId xmlns:a16="http://schemas.microsoft.com/office/drawing/2014/main" xmlns="" val="3632619373"/>
                    </a:ext>
                  </a:extLst>
                </a:gridCol>
                <a:gridCol w="744902">
                  <a:extLst>
                    <a:ext uri="{9D8B030D-6E8A-4147-A177-3AD203B41FA5}">
                      <a16:colId xmlns:a16="http://schemas.microsoft.com/office/drawing/2014/main" xmlns="" val="349572682"/>
                    </a:ext>
                  </a:extLst>
                </a:gridCol>
                <a:gridCol w="461266">
                  <a:extLst>
                    <a:ext uri="{9D8B030D-6E8A-4147-A177-3AD203B41FA5}">
                      <a16:colId xmlns:a16="http://schemas.microsoft.com/office/drawing/2014/main" xmlns="" val="690102841"/>
                    </a:ext>
                  </a:extLst>
                </a:gridCol>
              </a:tblGrid>
              <a:tr h="1668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Function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Description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Dependency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Type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Author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#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3954556186"/>
                  </a:ext>
                </a:extLst>
              </a:tr>
              <a:tr h="143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-Y-RGS_1B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FF"/>
                          </a:solidFill>
                          <a:effectLst/>
                        </a:rPr>
                        <a:t>Shows ‘RUNNING...” msg.</a:t>
                      </a:r>
                      <a:endParaRPr lang="en-US" sz="8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FF"/>
                          </a:solidFill>
                          <a:effectLst/>
                        </a:rPr>
                        <a:t>Lib#4</a:t>
                      </a:r>
                      <a:endParaRPr lang="en-US" sz="8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FF"/>
                          </a:solidFill>
                          <a:effectLst/>
                        </a:rPr>
                        <a:t>MCode</a:t>
                      </a:r>
                      <a:endParaRPr lang="en-US" sz="8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Ángel Martin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021.00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6428799"/>
                  </a:ext>
                </a:extLst>
              </a:tr>
              <a:tr h="143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STVIEW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Stack View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Lib#4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MCODE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Ángel Martin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021.01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3101644663"/>
                  </a:ext>
                </a:extLst>
              </a:tr>
              <a:tr h="143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YCRYPT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Encrypts Page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CL, OSX3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Hybrid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Ángel Martin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021.02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121787062"/>
                  </a:ext>
                </a:extLst>
              </a:tr>
              <a:tr h="1551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"YDUMP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Dumps Standard </a:t>
                      </a:r>
                      <a:r>
                        <a:rPr lang="en-GB" sz="700" dirty="0" err="1">
                          <a:effectLst/>
                        </a:rPr>
                        <a:t>Regs</a:t>
                      </a:r>
                      <a:r>
                        <a:rPr lang="en-GB" sz="700" dirty="0">
                          <a:effectLst/>
                        </a:rPr>
                        <a:t> into Y-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XPMM, OSX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FOCAL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Ángel Martin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021.03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1703497472"/>
                  </a:ext>
                </a:extLst>
              </a:tr>
              <a:tr h="143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"YINP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Inputs Y-</a:t>
                      </a:r>
                      <a:r>
                        <a:rPr lang="en-GB" sz="700" dirty="0" err="1">
                          <a:effectLst/>
                        </a:rPr>
                        <a:t>Regs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XPMM, OSX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FOCAL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Ángel Martin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021.04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4059950280"/>
                  </a:ext>
                </a:extLst>
              </a:tr>
              <a:tr h="143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"YOUT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Outputs Y-Regs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XPMM, OSX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FOCAL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Ángel Martin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021.05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1768047758"/>
                  </a:ext>
                </a:extLst>
              </a:tr>
              <a:tr h="143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"YRAN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Enters Random values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XPMM, OSX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FOCAL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Ángel Martin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021.06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1792820352"/>
                  </a:ext>
                </a:extLst>
              </a:tr>
              <a:tr h="143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"YSHFT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Selective Std, Reg copy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XPMM, OSX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FOCAL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Ángel Martin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021.07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3106912917"/>
                  </a:ext>
                </a:extLst>
              </a:tr>
              <a:tr h="143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"YSORT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Sorts Y-Regs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XPMM</a:t>
                      </a: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FOCAL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JM Baillard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021.08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2123459223"/>
                  </a:ext>
                </a:extLst>
              </a:tr>
              <a:tr h="1551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“YM&gt;RM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Moves matrix to Standard Regs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XPMM, ADVTG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FOCAL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Ángel Martin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021.09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4135247556"/>
                  </a:ext>
                </a:extLst>
              </a:tr>
              <a:tr h="1551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“RM&gt;YM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Moves matrix to Y-</a:t>
                      </a:r>
                      <a:r>
                        <a:rPr lang="en-GB" sz="700" dirty="0" err="1">
                          <a:effectLst/>
                        </a:rPr>
                        <a:t>Regs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XPMM, ADVTG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FOCAL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Ángel Martin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021.10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4290524993"/>
                  </a:ext>
                </a:extLst>
              </a:tr>
              <a:tr h="143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-YPPC_MTRX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Section Header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n/a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MCODE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Ángel Martin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021.11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9318783"/>
                  </a:ext>
                </a:extLst>
              </a:tr>
              <a:tr h="143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"QR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Quotient / Remainder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none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FOCAL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PPC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021.12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3028980334"/>
                  </a:ext>
                </a:extLst>
              </a:tr>
              <a:tr h="143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"YMIO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Matrix I/O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XPMM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FOCAL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PPC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021.13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4121543773"/>
                  </a:ext>
                </a:extLst>
              </a:tr>
              <a:tr h="143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"YRRM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Row Reduction Matrix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XPMM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FOCAL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PPC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021.14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2139544789"/>
                  </a:ext>
                </a:extLst>
              </a:tr>
              <a:tr h="143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"YM1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Interchange two rows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XPMM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FOCAL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PPC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021.15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2687155335"/>
                  </a:ext>
                </a:extLst>
              </a:tr>
              <a:tr h="143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"YM2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Multiply row by constant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XPMM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FOCAL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PPC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021.16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3669503878"/>
                  </a:ext>
                </a:extLst>
              </a:tr>
              <a:tr h="1551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"YM3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Add multiple of row to another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XPMM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FOCAL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PPC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021.17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1690680058"/>
                  </a:ext>
                </a:extLst>
              </a:tr>
              <a:tr h="143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"YM4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Register address to ( i, j)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XPMM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FOCAL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PPC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021.18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2815323247"/>
                  </a:ext>
                </a:extLst>
              </a:tr>
              <a:tr h="143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"YM5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( i, j) to Register address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XPMM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FOCAL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PPC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021.19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2989402129"/>
                  </a:ext>
                </a:extLst>
              </a:tr>
              <a:tr h="143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"YS1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Stack Sort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XPMM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FOCAL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PPC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021.20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502757859"/>
                  </a:ext>
                </a:extLst>
              </a:tr>
              <a:tr h="143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"YS2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Small Register Sort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XPMM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FOCAL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PPC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021.21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580160074"/>
                  </a:ext>
                </a:extLst>
              </a:tr>
              <a:tr h="143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"YS3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Large Register Sort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XPMM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FOCAL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PPC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021.22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3106448527"/>
                  </a:ext>
                </a:extLst>
              </a:tr>
              <a:tr h="143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-YPPC_BLCK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Section Header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n/a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MCODE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Ángel Martin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021.23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7663143"/>
                  </a:ext>
                </a:extLst>
              </a:tr>
              <a:tr h="143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"YBC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Block Clear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XPMM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FOCAL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PPC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021.24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3000930167"/>
                  </a:ext>
                </a:extLst>
              </a:tr>
              <a:tr h="143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"YBE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Block Exchange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XPMM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FOCAL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PPC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302006055"/>
                  </a:ext>
                </a:extLst>
              </a:tr>
              <a:tr h="143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"YBI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Block Increment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XPMM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FOCAL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PPC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021.26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251395482"/>
                  </a:ext>
                </a:extLst>
              </a:tr>
              <a:tr h="143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"YBM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Block Move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XPMM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FOCAL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PPC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021.27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1231993500"/>
                  </a:ext>
                </a:extLst>
              </a:tr>
              <a:tr h="143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"YBR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Block Rotate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XPMM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FOCAL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PPC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021.28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761649244"/>
                  </a:ext>
                </a:extLst>
              </a:tr>
              <a:tr h="143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"YBV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Block View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XPMM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FOCAL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PPC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021.29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998950417"/>
                  </a:ext>
                </a:extLst>
              </a:tr>
              <a:tr h="143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"YBX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Block Extrema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XPMM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FOCAL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PPC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021.30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149894536"/>
                  </a:ext>
                </a:extLst>
              </a:tr>
              <a:tr h="143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"YB?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Block Statistics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XPMM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FOCAL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PPC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021.31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1990510239"/>
                  </a:ext>
                </a:extLst>
              </a:tr>
              <a:tr h="143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"YDR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Delete Record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XPMM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FOCAL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PPC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021.32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4288752033"/>
                  </a:ext>
                </a:extLst>
              </a:tr>
              <a:tr h="143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"YIR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Insert Record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XPMM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FOCAL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PPC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021.33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2023404306"/>
                  </a:ext>
                </a:extLst>
              </a:tr>
              <a:tr h="143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"YMS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Memory to Stack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XPMM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FOCAL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PPC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021.34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3488846806"/>
                  </a:ext>
                </a:extLst>
              </a:tr>
              <a:tr h="143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"YPR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Pack Registers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XPMM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FOCAL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PPC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021.35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2465381813"/>
                  </a:ext>
                </a:extLst>
              </a:tr>
              <a:tr h="143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"YSM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Stack to Memory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XPMM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FOCAL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PPC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021.36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1396523519"/>
                  </a:ext>
                </a:extLst>
              </a:tr>
              <a:tr h="143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"YUR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Unpack Registers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XPMM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FOCAL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PPC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021.37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418246129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2D86BCC5-5A69-4690-883F-F4D78903C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6205060"/>
              </p:ext>
            </p:extLst>
          </p:nvPr>
        </p:nvGraphicFramePr>
        <p:xfrm>
          <a:off x="837594" y="2960703"/>
          <a:ext cx="4362451" cy="3339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2520">
                  <a:extLst>
                    <a:ext uri="{9D8B030D-6E8A-4147-A177-3AD203B41FA5}">
                      <a16:colId xmlns:a16="http://schemas.microsoft.com/office/drawing/2014/main" xmlns="" val="376940011"/>
                    </a:ext>
                  </a:extLst>
                </a:gridCol>
                <a:gridCol w="1247831">
                  <a:extLst>
                    <a:ext uri="{9D8B030D-6E8A-4147-A177-3AD203B41FA5}">
                      <a16:colId xmlns:a16="http://schemas.microsoft.com/office/drawing/2014/main" xmlns="" val="2739638890"/>
                    </a:ext>
                  </a:extLst>
                </a:gridCol>
                <a:gridCol w="751873">
                  <a:extLst>
                    <a:ext uri="{9D8B030D-6E8A-4147-A177-3AD203B41FA5}">
                      <a16:colId xmlns:a16="http://schemas.microsoft.com/office/drawing/2014/main" xmlns="" val="1919496997"/>
                    </a:ext>
                  </a:extLst>
                </a:gridCol>
                <a:gridCol w="484056">
                  <a:extLst>
                    <a:ext uri="{9D8B030D-6E8A-4147-A177-3AD203B41FA5}">
                      <a16:colId xmlns:a16="http://schemas.microsoft.com/office/drawing/2014/main" xmlns="" val="2298861462"/>
                    </a:ext>
                  </a:extLst>
                </a:gridCol>
                <a:gridCol w="718554">
                  <a:extLst>
                    <a:ext uri="{9D8B030D-6E8A-4147-A177-3AD203B41FA5}">
                      <a16:colId xmlns:a16="http://schemas.microsoft.com/office/drawing/2014/main" xmlns="" val="1373141979"/>
                    </a:ext>
                  </a:extLst>
                </a:gridCol>
                <a:gridCol w="487617">
                  <a:extLst>
                    <a:ext uri="{9D8B030D-6E8A-4147-A177-3AD203B41FA5}">
                      <a16:colId xmlns:a16="http://schemas.microsoft.com/office/drawing/2014/main" xmlns="" val="1784585801"/>
                    </a:ext>
                  </a:extLst>
                </a:gridCol>
              </a:tblGrid>
              <a:tr h="1755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Function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Description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Dependency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Type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Author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#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303485699"/>
                  </a:ext>
                </a:extLst>
              </a:tr>
              <a:tr h="1438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-YJMB_MTRX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Section Header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n/a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MCODE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Ángel Martin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021.38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6939563"/>
                  </a:ext>
                </a:extLst>
              </a:tr>
              <a:tr h="1438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"CRYMAT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Create Matrix from function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XPMM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FOCAL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JM Baillard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021.39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3645248362"/>
                  </a:ext>
                </a:extLst>
              </a:tr>
              <a:tr h="1438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M*M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Matrix Product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CL, Lib#4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MCODE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Martin-Baillard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021.40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2040572488"/>
                  </a:ext>
                </a:extLst>
              </a:tr>
              <a:tr h="1438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MNORM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Matrix Norm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CL, Lib#4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MCODE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Martin-Baillard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021.41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1821779778"/>
                  </a:ext>
                </a:extLst>
              </a:tr>
              <a:tr h="1438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TRACE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Matrix Trace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CL, Lib#4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FF"/>
                          </a:solidFill>
                          <a:effectLst/>
                        </a:rPr>
                        <a:t>MCODE</a:t>
                      </a:r>
                      <a:endParaRPr lang="en-US" sz="8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Martin-Baillard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021.42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3682683517"/>
                  </a:ext>
                </a:extLst>
              </a:tr>
              <a:tr h="1438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"YDET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Determinant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XPMM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FOCAL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JM Baillard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021.43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4150063871"/>
                  </a:ext>
                </a:extLst>
              </a:tr>
              <a:tr h="1438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"YLS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Linear Systems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XPMM</a:t>
                      </a: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FOCAL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JM Baillard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021.44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1746456228"/>
                  </a:ext>
                </a:extLst>
              </a:tr>
              <a:tr h="1438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"YLS1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Linear Systems (variant)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XPMM</a:t>
                      </a: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FOCAL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JM Baillard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021.45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1775328747"/>
                  </a:ext>
                </a:extLst>
              </a:tr>
              <a:tr h="1438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"YM-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Matrix Subtraction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XPMM</a:t>
                      </a: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FOCAL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JM Baillard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021.46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830922577"/>
                  </a:ext>
                </a:extLst>
              </a:tr>
              <a:tr h="1438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"YM+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Matrix Addition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XPMM</a:t>
                      </a: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FOCAL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JM Baillard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021.47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2259093103"/>
                  </a:ext>
                </a:extLst>
              </a:tr>
              <a:tr h="1438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"YM*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Matrix Product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XPMM</a:t>
                      </a: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FOCAL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JM Baillard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021.48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3544649814"/>
                  </a:ext>
                </a:extLst>
              </a:tr>
              <a:tr h="1438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"YMCO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Matrix Copy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XPMM</a:t>
                      </a: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FOCAL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JM Baillard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021.49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660577925"/>
                  </a:ext>
                </a:extLst>
              </a:tr>
              <a:tr h="1438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"YMINV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Inverse Matrix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XPMM</a:t>
                      </a: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FOCAL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JM Baillard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021.50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2236360886"/>
                  </a:ext>
                </a:extLst>
              </a:tr>
              <a:tr h="1438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"YMNORM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Matrix Norm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XPMM</a:t>
                      </a: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FOCAL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JM Baillard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021.51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708549087"/>
                  </a:ext>
                </a:extLst>
              </a:tr>
              <a:tr h="1438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"YMPL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Matrix Polynomial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XPMM</a:t>
                      </a: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FOCAL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JM Baillard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021.52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108372936"/>
                  </a:ext>
                </a:extLst>
              </a:tr>
              <a:tr h="1438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“YMRCL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Recall Matrix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XPMM, OSX3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FOCAL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Ángel Martin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021.53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3293051901"/>
                  </a:ext>
                </a:extLst>
              </a:tr>
              <a:tr h="1438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"YMSTO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Store Matrix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XPMM, OSX3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FOCAL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Ángel Martin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021.54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1937559585"/>
                  </a:ext>
                </a:extLst>
              </a:tr>
              <a:tr h="1438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"YRANM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Random (integers) Matrix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XPMM, TIMER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FOCAL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JM Baillard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021.55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2998664799"/>
                  </a:ext>
                </a:extLst>
              </a:tr>
              <a:tr h="1438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"YRNSYM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Symmetric RANM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XPMM, TIMER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FOCAL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JM Baillard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021.56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3647040501"/>
                  </a:ext>
                </a:extLst>
              </a:tr>
              <a:tr h="1438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"YTRACE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Matrix Trace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XPMM</a:t>
                      </a: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FOCAL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JM Baillard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021.57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765095464"/>
                  </a:ext>
                </a:extLst>
              </a:tr>
              <a:tr h="1438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"YTRN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Transpose Matrix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XMPP</a:t>
                      </a: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FOCAL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JM Baillard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021.58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1144768838"/>
                  </a:ext>
                </a:extLst>
              </a:tr>
              <a:tr h="1438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"YTRN2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Symmetric TRN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XPMM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FOCAL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JM Baillard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021.59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0565" marR="30565" marT="0" marB="0" anchor="b"/>
                </a:tc>
                <a:extLst>
                  <a:ext uri="{0D108BD9-81ED-4DB2-BD59-A6C34878D82A}">
                    <a16:rowId xmlns:a16="http://schemas.microsoft.com/office/drawing/2014/main" xmlns="" val="2989538634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622997F-BF5F-485E-85DB-1E464D545209}"/>
              </a:ext>
            </a:extLst>
          </p:cNvPr>
          <p:cNvSpPr/>
          <p:nvPr/>
        </p:nvSpPr>
        <p:spPr>
          <a:xfrm>
            <a:off x="708227" y="1219543"/>
            <a:ext cx="49771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YDUMP, YSHFT – Complete &amp; Selective Reg. 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YINPT, YOUPT – Y-Reg.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Input/Output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YRAN, YSORT – Random and Sorted Y-Reg. Block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YM&lt;&gt;RM – Matrix Formats Exchange (JMB/ADV)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Y-REG versions of PPC Matrix &amp; Block Routines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Y-REG versions of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JMB_Matrix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Programs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5E21A56-3DF4-4F11-B5CF-2FFA70078617}"/>
              </a:ext>
            </a:extLst>
          </p:cNvPr>
          <p:cNvSpPr/>
          <p:nvPr/>
        </p:nvSpPr>
        <p:spPr>
          <a:xfrm>
            <a:off x="769014" y="6376399"/>
            <a:ext cx="4191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50" i="1" u="sng" dirty="0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  <a:hlinkClick r:id="rId3"/>
              </a:rPr>
              <a:t>http://hp41programs.yolasite.com/matrixop.php</a:t>
            </a:r>
            <a:r>
              <a:rPr lang="en-US" sz="1050" i="1" dirty="0">
                <a:latin typeface="Tahom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endParaRPr lang="en-US" sz="1200" i="1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1050" i="1" u="sng" dirty="0">
                <a:solidFill>
                  <a:srgbClr val="0000FF"/>
                </a:solidFill>
                <a:latin typeface="Tahom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  <a:hlinkClick r:id="rId4"/>
              </a:rPr>
              <a:t>http://hp41programs.yolasite.com/matrixmcode.php</a:t>
            </a:r>
            <a:endParaRPr lang="en-US" sz="1200" i="1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179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4" name="Picture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3868" y="1749321"/>
            <a:ext cx="2024749" cy="33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7520" y="266652"/>
            <a:ext cx="7523288" cy="781392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HP-16C Emulator Module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4684" y="2649591"/>
            <a:ext cx="2442234" cy="403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Cap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542" y="2653190"/>
            <a:ext cx="2477422" cy="403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5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0225" y="3488787"/>
            <a:ext cx="5220187" cy="311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47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0055" y="1349253"/>
            <a:ext cx="2046609" cy="37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2" name="Picture 2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44345" y="1362328"/>
            <a:ext cx="2041144" cy="33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53" name="Picture 2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840" y="1761501"/>
            <a:ext cx="2049341" cy="33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56" name="Picture 3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07951" y="2248670"/>
            <a:ext cx="2041144" cy="34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57" name="Picture 3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12712" y="1868923"/>
            <a:ext cx="2032946" cy="3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58" name="Picture 3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17474" y="1501241"/>
            <a:ext cx="2024749" cy="33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59" name="Picture 3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17254" y="1138997"/>
            <a:ext cx="2049341" cy="33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Left Brace 45"/>
          <p:cNvSpPr/>
          <p:nvPr/>
        </p:nvSpPr>
        <p:spPr>
          <a:xfrm>
            <a:off x="4955745" y="1300857"/>
            <a:ext cx="221566" cy="1076255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EC756EF7-1D9F-4054-B03F-8188443E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7F04ECF-D5FB-4411-926C-E0C1359A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AAD54DD-762D-4FD9-BFEB-3900603085C8}"/>
              </a:ext>
            </a:extLst>
          </p:cNvPr>
          <p:cNvSpPr/>
          <p:nvPr/>
        </p:nvSpPr>
        <p:spPr>
          <a:xfrm>
            <a:off x="839507" y="2164303"/>
            <a:ext cx="3430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Automated Base Conversions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2A4DAE3-7BF1-4FA9-A2A4-D817CDCA8255}"/>
              </a:ext>
            </a:extLst>
          </p:cNvPr>
          <p:cNvSpPr/>
          <p:nvPr/>
        </p:nvSpPr>
        <p:spPr>
          <a:xfrm>
            <a:off x="8056074" y="1653422"/>
            <a:ext cx="328166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ALPHA-based Data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64-bit full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Superset of original HP-16C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 of 24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Fns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enhanced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 of 52 new Fns. Added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4k footprint, 4 banks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80C40849-9CD5-4A32-95AE-85101B5CC5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7308604"/>
              </p:ext>
            </p:extLst>
          </p:nvPr>
        </p:nvGraphicFramePr>
        <p:xfrm>
          <a:off x="8724899" y="266652"/>
          <a:ext cx="2769581" cy="1043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653">
                  <a:extLst>
                    <a:ext uri="{9D8B030D-6E8A-4147-A177-3AD203B41FA5}">
                      <a16:colId xmlns:a16="http://schemas.microsoft.com/office/drawing/2014/main" xmlns="" val="560020713"/>
                    </a:ext>
                  </a:extLst>
                </a:gridCol>
                <a:gridCol w="823398">
                  <a:extLst>
                    <a:ext uri="{9D8B030D-6E8A-4147-A177-3AD203B41FA5}">
                      <a16:colId xmlns:a16="http://schemas.microsoft.com/office/drawing/2014/main" xmlns="" val="2211678194"/>
                    </a:ext>
                  </a:extLst>
                </a:gridCol>
                <a:gridCol w="215652">
                  <a:extLst>
                    <a:ext uri="{9D8B030D-6E8A-4147-A177-3AD203B41FA5}">
                      <a16:colId xmlns:a16="http://schemas.microsoft.com/office/drawing/2014/main" xmlns="" val="508319499"/>
                    </a:ext>
                  </a:extLst>
                </a:gridCol>
                <a:gridCol w="865878">
                  <a:extLst>
                    <a:ext uri="{9D8B030D-6E8A-4147-A177-3AD203B41FA5}">
                      <a16:colId xmlns:a16="http://schemas.microsoft.com/office/drawing/2014/main" xmlns="" val="3292948399"/>
                    </a:ext>
                  </a:extLst>
                </a:gridCol>
              </a:tblGrid>
              <a:tr h="1739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16C Register</a:t>
                      </a:r>
                      <a:endParaRPr lang="en-US" sz="1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Lower Bits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Upper Bits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01548705"/>
                  </a:ext>
                </a:extLst>
              </a:tr>
              <a:tr h="1739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16X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b13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59021502"/>
                  </a:ext>
                </a:extLst>
              </a:tr>
              <a:tr h="1739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16Y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b12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54640551"/>
                  </a:ext>
                </a:extLst>
              </a:tr>
              <a:tr h="1739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16Z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Z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b11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21176075"/>
                  </a:ext>
                </a:extLst>
              </a:tr>
              <a:tr h="1739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16T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b10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80678253"/>
                  </a:ext>
                </a:extLst>
              </a:tr>
              <a:tr h="1739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16L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b14</a:t>
                      </a:r>
                      <a:endParaRPr lang="en-US" sz="1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65080386"/>
                  </a:ext>
                </a:extLst>
              </a:tr>
            </a:tbl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xmlns="" id="{5ABB5DBA-0E90-4C80-8A3F-99FC72B7ADBC}"/>
              </a:ext>
            </a:extLst>
          </p:cNvPr>
          <p:cNvSpPr/>
          <p:nvPr/>
        </p:nvSpPr>
        <p:spPr>
          <a:xfrm>
            <a:off x="669798" y="2753307"/>
            <a:ext cx="541968" cy="540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211766" y="3003398"/>
            <a:ext cx="2163336" cy="50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B62CA30-3E6F-4D70-A2B2-5F03E2D6C8E2}"/>
              </a:ext>
            </a:extLst>
          </p:cNvPr>
          <p:cNvSpPr txBox="1"/>
          <p:nvPr/>
        </p:nvSpPr>
        <p:spPr>
          <a:xfrm>
            <a:off x="5930859" y="377708"/>
            <a:ext cx="2415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itchFamily="49" charset="0"/>
                <a:cs typeface="Courier New" pitchFamily="49" charset="0"/>
              </a:rPr>
              <a:t>[16CS]</a:t>
            </a:r>
            <a:endParaRPr lang="de-DE" sz="28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7520" y="266652"/>
            <a:ext cx="10515600" cy="781392"/>
          </a:xfrm>
        </p:spPr>
        <p:txBody>
          <a:bodyPr>
            <a:norm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HP-16C Emulator Navigation Tips</a:t>
            </a:r>
            <a:endParaRPr lang="de-DE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6562" y="2764301"/>
            <a:ext cx="667543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41" y="3145152"/>
            <a:ext cx="5372344" cy="314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724471" y="1417320"/>
            <a:ext cx="4998150" cy="1041130"/>
            <a:chOff x="6210870" y="2159371"/>
            <a:chExt cx="5203881" cy="1065768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052550" y="2834614"/>
              <a:ext cx="2362200" cy="390525"/>
            </a:xfrm>
            <a:prstGeom prst="rect">
              <a:avLst/>
            </a:prstGeom>
            <a:noFill/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052551" y="2338874"/>
              <a:ext cx="2362200" cy="400050"/>
            </a:xfrm>
            <a:prstGeom prst="rect">
              <a:avLst/>
            </a:prstGeom>
            <a:noFill/>
          </p:spPr>
        </p:pic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10870" y="2159371"/>
              <a:ext cx="2371725" cy="400050"/>
            </a:xfrm>
            <a:prstGeom prst="rect">
              <a:avLst/>
            </a:prstGeom>
            <a:noFill/>
          </p:spPr>
        </p:pic>
        <p:pic>
          <p:nvPicPr>
            <p:cNvPr id="11" name="Picture 1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224938" y="2629760"/>
              <a:ext cx="2381250" cy="381000"/>
            </a:xfrm>
            <a:prstGeom prst="rect">
              <a:avLst/>
            </a:prstGeom>
            <a:noFill/>
          </p:spPr>
        </p:pic>
        <p:cxnSp>
          <p:nvCxnSpPr>
            <p:cNvPr id="12" name="Straight Arrow Connector 11"/>
            <p:cNvCxnSpPr>
              <a:stCxn id="11" idx="3"/>
              <a:endCxn id="9" idx="1"/>
            </p:cNvCxnSpPr>
            <p:nvPr/>
          </p:nvCxnSpPr>
          <p:spPr>
            <a:xfrm flipV="1">
              <a:off x="8606188" y="2538899"/>
              <a:ext cx="446363" cy="28136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3"/>
              <a:endCxn id="8" idx="1"/>
            </p:cNvCxnSpPr>
            <p:nvPr/>
          </p:nvCxnSpPr>
          <p:spPr>
            <a:xfrm>
              <a:off x="8606188" y="2820260"/>
              <a:ext cx="446362" cy="2096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838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1238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4062" y="2307102"/>
            <a:ext cx="1961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i="1" dirty="0">
                <a:solidFill>
                  <a:srgbClr val="0000FF"/>
                </a:solidFill>
              </a:rPr>
              <a:t>  Training Wheels Mode</a:t>
            </a:r>
            <a:endParaRPr lang="de-DE" sz="1400" i="1" dirty="0">
              <a:solidFill>
                <a:srgbClr val="0000FF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827520" y="1341120"/>
            <a:ext cx="5048929" cy="1100199"/>
            <a:chOff x="6865033" y="1283822"/>
            <a:chExt cx="5154637" cy="1157497"/>
          </a:xfrm>
        </p:grpSpPr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872067" y="1709222"/>
              <a:ext cx="2373777" cy="390525"/>
            </a:xfrm>
            <a:prstGeom prst="rect">
              <a:avLst/>
            </a:prstGeom>
            <a:noFill/>
          </p:spPr>
        </p:pic>
        <p:pic>
          <p:nvPicPr>
            <p:cNvPr id="15" name="Picture 2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865033" y="1283822"/>
              <a:ext cx="2371725" cy="390525"/>
            </a:xfrm>
            <a:prstGeom prst="rect">
              <a:avLst/>
            </a:prstGeom>
            <a:noFill/>
          </p:spPr>
        </p:pic>
        <p:pic>
          <p:nvPicPr>
            <p:cNvPr id="29701" name="Picture 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657472" y="1287194"/>
              <a:ext cx="2354726" cy="381000"/>
            </a:xfrm>
            <a:prstGeom prst="rect">
              <a:avLst/>
            </a:prstGeom>
            <a:noFill/>
          </p:spPr>
        </p:pic>
        <p:pic>
          <p:nvPicPr>
            <p:cNvPr id="29700" name="Picture 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9657470" y="1696329"/>
              <a:ext cx="2362200" cy="400050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7460567" y="2133542"/>
              <a:ext cx="13813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400" i="1" dirty="0">
                  <a:solidFill>
                    <a:srgbClr val="0000FF"/>
                  </a:solidFill>
                </a:rPr>
                <a:t>  Status Reports</a:t>
              </a:r>
              <a:endParaRPr lang="de-DE" sz="1400" i="1" dirty="0">
                <a:solidFill>
                  <a:srgbClr val="0000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256493" y="2123363"/>
              <a:ext cx="14264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400" i="1" dirty="0">
                  <a:solidFill>
                    <a:srgbClr val="0000FF"/>
                  </a:solidFill>
                </a:rPr>
                <a:t>  Error Warnings</a:t>
              </a:r>
              <a:endParaRPr lang="de-DE" sz="1400" i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931964" y="2937803"/>
            <a:ext cx="237642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i="1" dirty="0">
                <a:solidFill>
                  <a:srgbClr val="0000FF"/>
                </a:solidFill>
              </a:rPr>
              <a:t>  Comparison Tests Launchers</a:t>
            </a:r>
            <a:endParaRPr lang="de-DE" sz="1400" i="1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74746" y="2647070"/>
            <a:ext cx="219579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i="1" dirty="0">
                <a:solidFill>
                  <a:srgbClr val="0000FF"/>
                </a:solidFill>
              </a:rPr>
              <a:t>  Interconnected Launchers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90947DEB-AFE1-461D-A547-202323AD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079A038-1B1C-4B06-A16C-F9D2BA8C1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7" name="Picture 1">
            <a:extLst>
              <a:ext uri="{FF2B5EF4-FFF2-40B4-BE49-F238E27FC236}">
                <a16:creationId xmlns:a16="http://schemas.microsoft.com/office/drawing/2014/main" xmlns="" id="{AB9DB14F-CC13-4F10-8B68-80CB6C79C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692640" y="303747"/>
            <a:ext cx="2218000" cy="36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741464" y="6092483"/>
            <a:ext cx="221951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i="1" dirty="0">
                <a:solidFill>
                  <a:srgbClr val="0000FF"/>
                </a:solidFill>
              </a:rPr>
              <a:t>  Mirrored Implementation </a:t>
            </a:r>
            <a:endParaRPr lang="de-DE" sz="14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517623BE-4B7D-40C3-B61F-807A7271B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0" y="385596"/>
            <a:ext cx="10515600" cy="781392"/>
          </a:xfrm>
        </p:spPr>
        <p:txBody>
          <a:bodyPr>
            <a:normAutofit fontScale="90000"/>
          </a:bodyPr>
          <a:lstStyle/>
          <a:p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 Evaluation Module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err="1"/>
              <a:t>a.k.a</a:t>
            </a:r>
            <a:r>
              <a:rPr lang="en-US" sz="2200" dirty="0"/>
              <a:t> “</a:t>
            </a:r>
            <a:r>
              <a:rPr lang="en-US" sz="2200" dirty="0">
                <a:latin typeface="+mn-lt"/>
                <a:cs typeface="Times New Roman" panose="02020603050405020304" pitchFamily="18" charset="0"/>
              </a:rPr>
              <a:t>Giving TI a run for its money”</a:t>
            </a:r>
            <a:endParaRPr lang="de-DE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E515C6B-441C-47A6-B865-364522E22DA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916" y="2634871"/>
            <a:ext cx="2484120" cy="386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E426C22-F059-4E80-9CA3-A856A9674E1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594073" y="229781"/>
            <a:ext cx="2371725" cy="381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5406DBA-7EA1-4555-8AEE-5726BE6038D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6255" y="5443301"/>
            <a:ext cx="2371725" cy="400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6EF125-C982-464F-95EC-D753B994E7E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8705" y="4276806"/>
            <a:ext cx="2295525" cy="400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692BAB8-D071-4D27-8BB6-417A4B51817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6255" y="4859736"/>
            <a:ext cx="2371725" cy="400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124C6A4-6B20-4938-94AC-60C05F77976C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02445" y="5983051"/>
            <a:ext cx="185674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C2E3D77-36AF-443E-ABE4-79948656416B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62945" y="5983051"/>
            <a:ext cx="236728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C6E1D6E-373C-423F-9862-09EA4D0AF96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2445" y="4276171"/>
            <a:ext cx="1885950" cy="4000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E49E6B2-D383-459A-BDDE-5851556354BC}"/>
              </a:ext>
            </a:extLst>
          </p:cNvPr>
          <p:cNvSpPr/>
          <p:nvPr/>
        </p:nvSpPr>
        <p:spPr>
          <a:xfrm>
            <a:off x="3337258" y="1401977"/>
            <a:ext cx="4402359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Formula Editor in ALPHA  (24-char limit)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Uses Buffer #6 (LIFO, 16-Registers in size)</a:t>
            </a:r>
            <a:b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Extended via Chained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also use ASCII Files in Script Language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GTO$, XEQ$, WHILE$</a:t>
            </a:r>
            <a:b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7DB4270-8273-49F5-8B02-C2958AD00138}"/>
              </a:ext>
            </a:extLst>
          </p:cNvPr>
          <p:cNvSpPr/>
          <p:nvPr/>
        </p:nvSpPr>
        <p:spPr>
          <a:xfrm>
            <a:off x="3338728" y="2709581"/>
            <a:ext cx="471359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Rich, 13-digit Math function library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Stack-Registers, </a:t>
            </a:r>
            <a:r>
              <a:rPr lang="en-US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Custom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Utility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Fns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For data register transfer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STO$, X&lt;&gt;RG, SHFL “XYZTL”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E4A98EC-A150-4053-8AD9-B6B37FED6E23}"/>
              </a:ext>
            </a:extLst>
          </p:cNvPr>
          <p:cNvSpPr/>
          <p:nvPr/>
        </p:nvSpPr>
        <p:spPr>
          <a:xfrm>
            <a:off x="7988145" y="1379492"/>
            <a:ext cx="3927550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Full-expression Comparison 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Sums, Series &amp; Products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Stack Shuffle w/ Selective Clear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Includes ALPHA registers {M, N, O, P}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also clear them on the fly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3A6716A-37DD-45AC-9DA1-39BB21FB7579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8498758" y="2999634"/>
            <a:ext cx="2362200" cy="3905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0D5FAC5-7BFB-4077-816C-8A3A41221ED2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9010362" y="3487119"/>
            <a:ext cx="2343150" cy="381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82941F1E-B605-45B0-85E1-DC9D0F1A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89716E0-ED3A-41EB-9869-1F4684E3B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D5B46F2-728B-4594-98C6-A8E1C3D26E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10362" y="3919026"/>
            <a:ext cx="2381250" cy="40005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297310" y="1872734"/>
            <a:ext cx="10643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$Variables</a:t>
            </a:r>
            <a:endParaRPr lang="de-DE" sz="16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>
            <a:stCxn id="19" idx="2"/>
          </p:cNvCxnSpPr>
          <p:nvPr/>
        </p:nvCxnSpPr>
        <p:spPr>
          <a:xfrm rot="5400000">
            <a:off x="1140288" y="2031121"/>
            <a:ext cx="509052" cy="869387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" idx="2"/>
          </p:cNvCxnSpPr>
          <p:nvPr/>
        </p:nvCxnSpPr>
        <p:spPr>
          <a:xfrm rot="5400000">
            <a:off x="1357458" y="2233051"/>
            <a:ext cx="493812" cy="450287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2"/>
          </p:cNvCxnSpPr>
          <p:nvPr/>
        </p:nvCxnSpPr>
        <p:spPr>
          <a:xfrm rot="16200000" flipH="1">
            <a:off x="1587660" y="2453134"/>
            <a:ext cx="492162" cy="8469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9" idx="2"/>
          </p:cNvCxnSpPr>
          <p:nvPr/>
        </p:nvCxnSpPr>
        <p:spPr>
          <a:xfrm rot="16200000" flipH="1">
            <a:off x="1807037" y="2233757"/>
            <a:ext cx="493812" cy="448873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2"/>
          </p:cNvCxnSpPr>
          <p:nvPr/>
        </p:nvCxnSpPr>
        <p:spPr>
          <a:xfrm rot="16200000" flipH="1">
            <a:off x="2020397" y="2020397"/>
            <a:ext cx="509052" cy="890833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2"/>
          </p:cNvCxnSpPr>
          <p:nvPr/>
        </p:nvCxnSpPr>
        <p:spPr>
          <a:xfrm rot="16200000" flipH="1">
            <a:off x="1033607" y="3007187"/>
            <a:ext cx="2345472" cy="753673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9" idx="2"/>
          </p:cNvCxnSpPr>
          <p:nvPr/>
        </p:nvCxnSpPr>
        <p:spPr>
          <a:xfrm rot="16200000" flipH="1">
            <a:off x="797387" y="3243407"/>
            <a:ext cx="2810292" cy="746053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9" idx="2"/>
          </p:cNvCxnSpPr>
          <p:nvPr/>
        </p:nvCxnSpPr>
        <p:spPr>
          <a:xfrm rot="16200000" flipH="1">
            <a:off x="92537" y="3948257"/>
            <a:ext cx="3656112" cy="182173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9" idx="2"/>
          </p:cNvCxnSpPr>
          <p:nvPr/>
        </p:nvCxnSpPr>
        <p:spPr>
          <a:xfrm rot="5400000">
            <a:off x="16338" y="3604651"/>
            <a:ext cx="3206532" cy="419807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9" idx="2"/>
          </p:cNvCxnSpPr>
          <p:nvPr/>
        </p:nvCxnSpPr>
        <p:spPr>
          <a:xfrm rot="5400000">
            <a:off x="-265602" y="3330331"/>
            <a:ext cx="3214152" cy="976067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xmlns="" id="{88F26CFD-72A4-4EA9-BE59-D955CB4FF7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3933045"/>
              </p:ext>
            </p:extLst>
          </p:nvPr>
        </p:nvGraphicFramePr>
        <p:xfrm>
          <a:off x="8245950" y="4774022"/>
          <a:ext cx="3472500" cy="1691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1981">
                  <a:extLst>
                    <a:ext uri="{9D8B030D-6E8A-4147-A177-3AD203B41FA5}">
                      <a16:colId xmlns:a16="http://schemas.microsoft.com/office/drawing/2014/main" xmlns="" val="2988729653"/>
                    </a:ext>
                  </a:extLst>
                </a:gridCol>
                <a:gridCol w="641981">
                  <a:extLst>
                    <a:ext uri="{9D8B030D-6E8A-4147-A177-3AD203B41FA5}">
                      <a16:colId xmlns:a16="http://schemas.microsoft.com/office/drawing/2014/main" xmlns="" val="4177669295"/>
                    </a:ext>
                  </a:extLst>
                </a:gridCol>
                <a:gridCol w="780591">
                  <a:extLst>
                    <a:ext uri="{9D8B030D-6E8A-4147-A177-3AD203B41FA5}">
                      <a16:colId xmlns:a16="http://schemas.microsoft.com/office/drawing/2014/main" xmlns="" val="1138845484"/>
                    </a:ext>
                  </a:extLst>
                </a:gridCol>
                <a:gridCol w="1407947">
                  <a:extLst>
                    <a:ext uri="{9D8B030D-6E8A-4147-A177-3AD203B41FA5}">
                      <a16:colId xmlns:a16="http://schemas.microsoft.com/office/drawing/2014/main" xmlns="" val="387457524"/>
                    </a:ext>
                  </a:extLst>
                </a:gridCol>
              </a:tblGrid>
              <a:tr h="1709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Buffer id#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Buffer Reg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Used  for: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77846319"/>
                  </a:ext>
                </a:extLst>
              </a:tr>
              <a:tr h="170912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Hex code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Operator-3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9416653"/>
                  </a:ext>
                </a:extLst>
              </a:tr>
              <a:tr h="170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BCD value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1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argument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37894537"/>
                  </a:ext>
                </a:extLst>
              </a:tr>
              <a:tr h="170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Hex code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Operator-2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02086426"/>
                  </a:ext>
                </a:extLst>
              </a:tr>
              <a:tr h="17091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BCD value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argument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41727756"/>
                  </a:ext>
                </a:extLst>
              </a:tr>
              <a:tr h="17091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Hex code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Operator-1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49083411"/>
                  </a:ext>
                </a:extLst>
              </a:tr>
              <a:tr h="17091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BCD value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argument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74974983"/>
                  </a:ext>
                </a:extLst>
              </a:tr>
              <a:tr h="17091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BCD value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argument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94390928"/>
                  </a:ext>
                </a:extLst>
              </a:tr>
              <a:tr h="17091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Header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70514026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D81E510-A2A9-4B2E-B68C-15D62AD30A69}"/>
              </a:ext>
            </a:extLst>
          </p:cNvPr>
          <p:cNvSpPr txBox="1"/>
          <p:nvPr/>
        </p:nvSpPr>
        <p:spPr>
          <a:xfrm>
            <a:off x="6309230" y="365048"/>
            <a:ext cx="2415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itchFamily="49" charset="0"/>
                <a:cs typeface="Courier New" pitchFamily="49" charset="0"/>
              </a:rPr>
              <a:t>[FRML]</a:t>
            </a:r>
            <a:endParaRPr lang="de-DE" sz="28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42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5323427C-A973-4D57-8BD1-9401C18D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0" y="266652"/>
            <a:ext cx="10515600" cy="781392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 Evaluation Module (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Con’t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4A6CF34-D826-40AA-9662-6B9198F30E27}"/>
              </a:ext>
            </a:extLst>
          </p:cNvPr>
          <p:cNvSpPr/>
          <p:nvPr/>
        </p:nvSpPr>
        <p:spPr>
          <a:xfrm>
            <a:off x="1116070" y="1375580"/>
            <a:ext cx="3869521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Built-in Library of Applications (Upper 4k)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Accuracy holds to 8</a:t>
            </a:r>
            <a:r>
              <a:rPr lang="en-US" sz="1400" baseline="30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1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/9</a:t>
            </a:r>
            <a:r>
              <a:rPr lang="en-US" sz="1400" baseline="30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  </a:t>
            </a:r>
            <a:r>
              <a:rPr lang="en-US" sz="1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decimal point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Comparable runtimes with “RPN”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SV$ , ITG$ - Solve &amp; Integrate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AGM$ - Arithmetic-Geometric Mean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 &amp; 3D Distances; Dot-Products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CL$ , FL$ - Ceiling &amp; Floor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QRT$ - Quadratic Equation Roots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LINE$ - Line equation thru 3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P4$ - Polynomial Evaluation (n&lt;=4)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NFD$ - Normal Density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Rectangular &lt;&gt; Spherical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Julian &lt;&gt; Calendar 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Exponential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Erdos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-Borwein constant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1E121C9-0FA4-4BD7-B225-CC95A120C4E4}"/>
              </a:ext>
            </a:extLst>
          </p:cNvPr>
          <p:cNvSpPr/>
          <p:nvPr/>
        </p:nvSpPr>
        <p:spPr>
          <a:xfrm>
            <a:off x="5377762" y="1375580"/>
            <a:ext cx="3144130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GAM$ - Gamma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PSI$ - Digamma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LNG$ -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LogGamma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WL$ - Lambert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Elliptic Integral 1</a:t>
            </a:r>
            <a:r>
              <a:rPr lang="en-US" sz="1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Kind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Combinations &amp; Permutations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Legendre Polynomials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Hermite’s Polynomials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Chebyshev’s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Polyn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1</a:t>
            </a:r>
            <a:r>
              <a:rPr lang="en-US" sz="1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2</a:t>
            </a:r>
            <a:r>
              <a:rPr lang="en-US" sz="1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Kind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Sine &amp; Cosine Integral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Error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Bessel J integer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Harmonic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Generalized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Faulhaber’s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5CE277D-FFDC-4EE0-BAF1-A8C3A2A5170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5567" y="5747019"/>
            <a:ext cx="462915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95DB9D4-2B05-4BDE-87F1-BED1C76EE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689" y="4521789"/>
            <a:ext cx="3497028" cy="1183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CAF3697-3844-4A39-8246-9DEBFE2CB33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28185" y="1375580"/>
            <a:ext cx="2837180" cy="3177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F1A41EC-283B-4718-A51A-6B38CEC2B0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029" y="5132609"/>
            <a:ext cx="1647825" cy="1181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F7B7BD4-2374-471A-94B8-877C33753FC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0011" y="4975701"/>
            <a:ext cx="2340620" cy="687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2F3F8AA-31AB-4FFE-989A-773C644D978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123" y="5662735"/>
            <a:ext cx="1549657" cy="4415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B00AFE94-FEDD-4FAA-8B2A-B28C4BB97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921DFA5-9DEE-48DA-B6BC-E0E380B92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E426C22-F059-4E80-9CA3-A856A9674E1B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9570627" y="229781"/>
            <a:ext cx="23717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467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hape 79"/>
          <p:cNvCxnSpPr>
            <a:stCxn id="9" idx="2"/>
            <a:endCxn id="5" idx="3"/>
          </p:cNvCxnSpPr>
          <p:nvPr/>
        </p:nvCxnSpPr>
        <p:spPr>
          <a:xfrm rot="10800000" flipV="1">
            <a:off x="9323754" y="2016379"/>
            <a:ext cx="441568" cy="2708005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hape 65"/>
          <p:cNvCxnSpPr>
            <a:stCxn id="4" idx="3"/>
            <a:endCxn id="17" idx="3"/>
          </p:cNvCxnSpPr>
          <p:nvPr/>
        </p:nvCxnSpPr>
        <p:spPr>
          <a:xfrm rot="5400000">
            <a:off x="2964031" y="3137623"/>
            <a:ext cx="1405022" cy="2823598"/>
          </a:xfrm>
          <a:prstGeom prst="curvedConnector2">
            <a:avLst/>
          </a:prstGeom>
          <a:ln w="22225">
            <a:solidFill>
              <a:srgbClr val="C00000"/>
            </a:solidFill>
            <a:headEnd type="stealt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nip Single Corner Rectangle 7"/>
          <p:cNvSpPr/>
          <p:nvPr/>
        </p:nvSpPr>
        <p:spPr>
          <a:xfrm>
            <a:off x="9751841" y="3511242"/>
            <a:ext cx="1727202" cy="2622858"/>
          </a:xfrm>
          <a:prstGeom prst="snip1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Elliptics</a:t>
            </a:r>
            <a:r>
              <a:rPr lang="en-US" sz="1600" dirty="0"/>
              <a:t> ROM</a:t>
            </a:r>
          </a:p>
          <a:p>
            <a:pPr algn="ctr"/>
            <a:r>
              <a:rPr lang="en-US" sz="1600" dirty="0"/>
              <a:t>Areas &amp; </a:t>
            </a:r>
            <a:r>
              <a:rPr lang="en-US" sz="1600" dirty="0">
                <a:latin typeface="Symbol" pitchFamily="18" charset="2"/>
              </a:rPr>
              <a:t>S</a:t>
            </a:r>
            <a:r>
              <a:rPr lang="en-US" sz="1600" dirty="0"/>
              <a:t>ums</a:t>
            </a:r>
          </a:p>
          <a:p>
            <a:pPr algn="ctr"/>
            <a:r>
              <a:rPr lang="en-US" sz="1600" dirty="0" err="1"/>
              <a:t>ierf</a:t>
            </a:r>
            <a:r>
              <a:rPr lang="en-US" sz="1600" dirty="0"/>
              <a:t> ROM</a:t>
            </a:r>
          </a:p>
          <a:p>
            <a:pPr algn="ctr"/>
            <a:r>
              <a:rPr lang="en-US" sz="1600" dirty="0"/>
              <a:t>Solve &amp; </a:t>
            </a:r>
            <a:r>
              <a:rPr lang="en-US" sz="1600" dirty="0" err="1"/>
              <a:t>Integ</a:t>
            </a:r>
            <a:endParaRPr lang="en-US" sz="1600" dirty="0"/>
          </a:p>
          <a:p>
            <a:pPr algn="ctr"/>
            <a:r>
              <a:rPr lang="en-US" sz="1600" dirty="0"/>
              <a:t>XM Stats</a:t>
            </a:r>
          </a:p>
          <a:p>
            <a:pPr algn="ctr"/>
            <a:r>
              <a:rPr lang="en-US" sz="1600" dirty="0"/>
              <a:t>Curve Fitting</a:t>
            </a:r>
          </a:p>
          <a:p>
            <a:pPr algn="ctr"/>
            <a:r>
              <a:rPr lang="en-US" sz="1600" dirty="0"/>
              <a:t>TVM$</a:t>
            </a:r>
          </a:p>
          <a:p>
            <a:pPr algn="ctr"/>
            <a:r>
              <a:rPr lang="en-US" sz="1600" dirty="0"/>
              <a:t>Special Funs.</a:t>
            </a:r>
          </a:p>
          <a:p>
            <a:pPr algn="ctr"/>
            <a:r>
              <a:rPr lang="en-US" sz="1600" dirty="0"/>
              <a:t>Recursion &amp; MA</a:t>
            </a:r>
          </a:p>
          <a:p>
            <a:pPr algn="ctr"/>
            <a:r>
              <a:rPr lang="en-US" sz="1600" dirty="0"/>
              <a:t>Vector Calc.</a:t>
            </a:r>
            <a:endParaRPr lang="de-DE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7647354" y="1953846"/>
            <a:ext cx="1621692" cy="12504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SandMatrix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651" y="240079"/>
            <a:ext cx="10515600" cy="64305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[4LIB]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Library#4: A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sorta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MindMap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3909" y="996466"/>
            <a:ext cx="1609969" cy="894858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41Z Deluxe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9765322" y="1797548"/>
            <a:ext cx="1652956" cy="437663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Advtg</a:t>
            </a:r>
            <a:r>
              <a:rPr lang="en-US" dirty="0"/>
              <a:t>. Math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98156" y="2567353"/>
            <a:ext cx="765908" cy="570524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0000FF"/>
                </a:solidFill>
              </a:rPr>
              <a:t>Advtg</a:t>
            </a:r>
            <a:r>
              <a:rPr lang="en-US" sz="1400" dirty="0">
                <a:solidFill>
                  <a:srgbClr val="0000FF"/>
                </a:solidFill>
              </a:rPr>
              <a:t>. Matrix</a:t>
            </a:r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467971" y="2563446"/>
            <a:ext cx="765908" cy="570524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Vector Calc.</a:t>
            </a:r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16" name="Parallelogram 15"/>
          <p:cNvSpPr/>
          <p:nvPr/>
        </p:nvSpPr>
        <p:spPr>
          <a:xfrm>
            <a:off x="4845537" y="5056552"/>
            <a:ext cx="2133600" cy="1094154"/>
          </a:xfrm>
          <a:prstGeom prst="parallelogram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16C Emulator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Formula </a:t>
            </a:r>
            <a:r>
              <a:rPr lang="en-US" dirty="0" err="1">
                <a:solidFill>
                  <a:srgbClr val="0000FF"/>
                </a:solidFill>
              </a:rPr>
              <a:t>Eval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60399" y="1062889"/>
            <a:ext cx="1699845" cy="2258647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Power_CL</a:t>
            </a:r>
            <a:r>
              <a:rPr lang="en-US" dirty="0">
                <a:solidFill>
                  <a:srgbClr val="0000FF"/>
                </a:solidFill>
              </a:rPr>
              <a:t> Extreme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38554" y="2684554"/>
            <a:ext cx="765908" cy="5705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CLCAT</a:t>
            </a:r>
            <a:endParaRPr lang="de-DE" sz="1400" dirty="0"/>
          </a:p>
        </p:txBody>
      </p:sp>
      <p:sp>
        <p:nvSpPr>
          <p:cNvPr id="24" name="Rounded Rectangle 23"/>
          <p:cNvSpPr/>
          <p:nvPr/>
        </p:nvSpPr>
        <p:spPr>
          <a:xfrm>
            <a:off x="1496646" y="2684553"/>
            <a:ext cx="765908" cy="5705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UMS</a:t>
            </a:r>
            <a:endParaRPr lang="de-DE" sz="1400" dirty="0"/>
          </a:p>
        </p:txBody>
      </p:sp>
      <p:sp>
        <p:nvSpPr>
          <p:cNvPr id="25" name="Rounded Rectangle 24"/>
          <p:cNvSpPr/>
          <p:nvPr/>
        </p:nvSpPr>
        <p:spPr>
          <a:xfrm>
            <a:off x="742462" y="2110123"/>
            <a:ext cx="765908" cy="5705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Page Fns.</a:t>
            </a:r>
            <a:endParaRPr lang="de-DE" sz="1400" dirty="0"/>
          </a:p>
        </p:txBody>
      </p:sp>
      <p:sp>
        <p:nvSpPr>
          <p:cNvPr id="26" name="Rounded Rectangle 25"/>
          <p:cNvSpPr/>
          <p:nvPr/>
        </p:nvSpPr>
        <p:spPr>
          <a:xfrm>
            <a:off x="1500554" y="2110122"/>
            <a:ext cx="765908" cy="5705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XP-MEM</a:t>
            </a:r>
            <a:endParaRPr lang="de-DE" sz="1200" dirty="0"/>
          </a:p>
        </p:txBody>
      </p:sp>
      <p:sp>
        <p:nvSpPr>
          <p:cNvPr id="4" name="Oval 3"/>
          <p:cNvSpPr/>
          <p:nvPr/>
        </p:nvSpPr>
        <p:spPr>
          <a:xfrm>
            <a:off x="4736124" y="2399337"/>
            <a:ext cx="2336800" cy="169593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Library #4</a:t>
            </a:r>
            <a:endParaRPr lang="de-DE" dirty="0"/>
          </a:p>
        </p:txBody>
      </p:sp>
      <p:sp>
        <p:nvSpPr>
          <p:cNvPr id="31" name="Round Single Corner Rectangle 30"/>
          <p:cNvSpPr/>
          <p:nvPr/>
        </p:nvSpPr>
        <p:spPr>
          <a:xfrm>
            <a:off x="4954950" y="3094905"/>
            <a:ext cx="1883508" cy="390769"/>
          </a:xfrm>
          <a:prstGeom prst="round1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AUX FATs &amp; CAT+</a:t>
            </a:r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32" name="Round Single Corner Rectangle 31"/>
          <p:cNvSpPr/>
          <p:nvPr/>
        </p:nvSpPr>
        <p:spPr>
          <a:xfrm>
            <a:off x="5154244" y="3489582"/>
            <a:ext cx="1512277" cy="390769"/>
          </a:xfrm>
          <a:prstGeom prst="round1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LASTF, Buffer Admin</a:t>
            </a:r>
            <a:endParaRPr lang="de-DE" sz="1400" dirty="0">
              <a:solidFill>
                <a:srgbClr val="0000FF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2618153" y="4130424"/>
            <a:ext cx="1699845" cy="2258647"/>
            <a:chOff x="2625968" y="4060089"/>
            <a:chExt cx="1699845" cy="2258647"/>
          </a:xfrm>
        </p:grpSpPr>
        <p:sp>
          <p:nvSpPr>
            <p:cNvPr id="33" name="Rounded Rectangle 32"/>
            <p:cNvSpPr/>
            <p:nvPr/>
          </p:nvSpPr>
          <p:spPr>
            <a:xfrm>
              <a:off x="2625968" y="4060089"/>
              <a:ext cx="1699845" cy="2258647"/>
            </a:xfrm>
            <a:prstGeom prst="roundRect">
              <a:avLst/>
            </a:prstGeom>
            <a:solidFill>
              <a:srgbClr val="FFCC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err="1">
                  <a:solidFill>
                    <a:srgbClr val="0000FF"/>
                  </a:solidFill>
                </a:rPr>
                <a:t>WARP_Core</a:t>
              </a:r>
              <a:endParaRPr lang="de-DE" dirty="0">
                <a:solidFill>
                  <a:srgbClr val="0000FF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719754" y="4783007"/>
              <a:ext cx="984738" cy="496257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Auto-Complete</a:t>
              </a:r>
              <a:endParaRPr lang="de-DE" sz="1400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727569" y="5275382"/>
              <a:ext cx="976923" cy="496256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Universal Execute</a:t>
              </a:r>
              <a:endParaRPr lang="de-DE" sz="1400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727570" y="5767754"/>
              <a:ext cx="969106" cy="492349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Enhanced CX’s  ED</a:t>
              </a:r>
              <a:endParaRPr lang="de-DE" sz="1400" dirty="0"/>
            </a:p>
          </p:txBody>
        </p:sp>
      </p:grpSp>
      <p:sp>
        <p:nvSpPr>
          <p:cNvPr id="38" name="Snip and Round Single Corner Rectangle 37"/>
          <p:cNvSpPr/>
          <p:nvPr/>
        </p:nvSpPr>
        <p:spPr>
          <a:xfrm>
            <a:off x="2649414" y="1078524"/>
            <a:ext cx="1383323" cy="930030"/>
          </a:xfrm>
          <a:prstGeom prst="snip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Y-REGS</a:t>
            </a:r>
          </a:p>
          <a:p>
            <a:pPr algn="ctr"/>
            <a:r>
              <a:rPr lang="en-US" sz="1600" dirty="0">
                <a:solidFill>
                  <a:srgbClr val="0000FF"/>
                </a:solidFill>
              </a:rPr>
              <a:t>YREGS Apps.</a:t>
            </a:r>
          </a:p>
          <a:p>
            <a:pPr algn="ctr"/>
            <a:r>
              <a:rPr lang="en-US" sz="1600" dirty="0">
                <a:solidFill>
                  <a:srgbClr val="0000FF"/>
                </a:solidFill>
              </a:rPr>
              <a:t>CL XP-MEM</a:t>
            </a:r>
            <a:endParaRPr lang="de-DE" sz="1600" dirty="0">
              <a:solidFill>
                <a:srgbClr val="0000FF"/>
              </a:solidFill>
            </a:endParaRPr>
          </a:p>
        </p:txBody>
      </p:sp>
      <p:sp>
        <p:nvSpPr>
          <p:cNvPr id="39" name="Snip and Round Single Corner Rectangle 38"/>
          <p:cNvSpPr/>
          <p:nvPr/>
        </p:nvSpPr>
        <p:spPr>
          <a:xfrm>
            <a:off x="2653322" y="2457915"/>
            <a:ext cx="1383323" cy="1582615"/>
          </a:xfrm>
          <a:prstGeom prst="snip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HP’s UMS+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ALPHA_4</a:t>
            </a:r>
          </a:p>
          <a:p>
            <a:pPr algn="ctr"/>
            <a:r>
              <a:rPr lang="en-US" dirty="0" err="1">
                <a:solidFill>
                  <a:srgbClr val="0000FF"/>
                </a:solidFill>
              </a:rPr>
              <a:t>RAMPage</a:t>
            </a:r>
            <a:endParaRPr lang="en-US" dirty="0">
              <a:solidFill>
                <a:srgbClr val="0000FF"/>
              </a:solidFill>
            </a:endParaRPr>
          </a:p>
          <a:p>
            <a:pPr algn="ctr"/>
            <a:r>
              <a:rPr lang="en-US" dirty="0" err="1">
                <a:solidFill>
                  <a:srgbClr val="0000FF"/>
                </a:solidFill>
              </a:rPr>
              <a:t>ToolBox</a:t>
            </a:r>
            <a:endParaRPr lang="de-DE" dirty="0">
              <a:solidFill>
                <a:srgbClr val="0000FF"/>
              </a:solidFill>
            </a:endParaRPr>
          </a:p>
        </p:txBody>
      </p:sp>
      <p:cxnSp>
        <p:nvCxnSpPr>
          <p:cNvPr id="41" name="Curved Connector 40"/>
          <p:cNvCxnSpPr>
            <a:stCxn id="4" idx="6"/>
            <a:endCxn id="6" idx="1"/>
          </p:cNvCxnSpPr>
          <p:nvPr/>
        </p:nvCxnSpPr>
        <p:spPr>
          <a:xfrm flipV="1">
            <a:off x="7072924" y="2579077"/>
            <a:ext cx="574430" cy="668229"/>
          </a:xfrm>
          <a:prstGeom prst="curvedConnector3">
            <a:avLst>
              <a:gd name="adj1" fmla="val 50000"/>
            </a:avLst>
          </a:prstGeom>
          <a:ln w="25400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hape 42"/>
          <p:cNvCxnSpPr>
            <a:stCxn id="4" idx="0"/>
            <a:endCxn id="7" idx="1"/>
          </p:cNvCxnSpPr>
          <p:nvPr/>
        </p:nvCxnSpPr>
        <p:spPr>
          <a:xfrm rot="5400000" flipH="1" flipV="1">
            <a:off x="6286495" y="1061924"/>
            <a:ext cx="955442" cy="1719385"/>
          </a:xfrm>
          <a:prstGeom prst="curvedConnector2">
            <a:avLst/>
          </a:prstGeom>
          <a:ln w="25400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hape 44"/>
          <p:cNvCxnSpPr>
            <a:stCxn id="4" idx="4"/>
            <a:endCxn id="5" idx="1"/>
          </p:cNvCxnSpPr>
          <p:nvPr/>
        </p:nvCxnSpPr>
        <p:spPr>
          <a:xfrm rot="16200000" flipH="1">
            <a:off x="6475060" y="3524738"/>
            <a:ext cx="629110" cy="1770183"/>
          </a:xfrm>
          <a:prstGeom prst="curvedConnector2">
            <a:avLst/>
          </a:prstGeom>
          <a:ln w="25400">
            <a:solidFill>
              <a:srgbClr val="0000FF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hape 54"/>
          <p:cNvCxnSpPr>
            <a:stCxn id="4" idx="3"/>
            <a:endCxn id="33" idx="3"/>
          </p:cNvCxnSpPr>
          <p:nvPr/>
        </p:nvCxnSpPr>
        <p:spPr>
          <a:xfrm rot="5400000">
            <a:off x="3991752" y="4173158"/>
            <a:ext cx="1412837" cy="760343"/>
          </a:xfrm>
          <a:prstGeom prst="curvedConnector2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hape 56"/>
          <p:cNvCxnSpPr>
            <a:stCxn id="4" idx="1"/>
            <a:endCxn id="22" idx="3"/>
          </p:cNvCxnSpPr>
          <p:nvPr/>
        </p:nvCxnSpPr>
        <p:spPr>
          <a:xfrm rot="16200000" flipV="1">
            <a:off x="3491549" y="1060908"/>
            <a:ext cx="455488" cy="2718097"/>
          </a:xfrm>
          <a:prstGeom prst="curvedConnector2">
            <a:avLst/>
          </a:prstGeom>
          <a:ln w="15875">
            <a:solidFill>
              <a:srgbClr val="C00000"/>
            </a:solidFill>
            <a:headEnd type="stealt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hape 58"/>
          <p:cNvCxnSpPr>
            <a:stCxn id="4" idx="2"/>
            <a:endCxn id="39" idx="0"/>
          </p:cNvCxnSpPr>
          <p:nvPr/>
        </p:nvCxnSpPr>
        <p:spPr>
          <a:xfrm rot="10800000" flipV="1">
            <a:off x="4036646" y="3247305"/>
            <a:ext cx="699479" cy="1917"/>
          </a:xfrm>
          <a:prstGeom prst="curvedConnector3">
            <a:avLst>
              <a:gd name="adj1" fmla="val 50000"/>
            </a:avLst>
          </a:prstGeom>
          <a:ln w="19050">
            <a:solidFill>
              <a:srgbClr val="C00000"/>
            </a:solidFill>
            <a:headEnd type="stealt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hape 63"/>
          <p:cNvCxnSpPr>
            <a:stCxn id="4" idx="1"/>
            <a:endCxn id="38" idx="0"/>
          </p:cNvCxnSpPr>
          <p:nvPr/>
        </p:nvCxnSpPr>
        <p:spPr>
          <a:xfrm rot="16200000" flipV="1">
            <a:off x="4003458" y="1572818"/>
            <a:ext cx="1104162" cy="1045604"/>
          </a:xfrm>
          <a:prstGeom prst="curvedConnector2">
            <a:avLst/>
          </a:prstGeom>
          <a:ln w="19050">
            <a:solidFill>
              <a:srgbClr val="C0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ight Arrow 66"/>
          <p:cNvSpPr/>
          <p:nvPr/>
        </p:nvSpPr>
        <p:spPr>
          <a:xfrm>
            <a:off x="2160951" y="1312985"/>
            <a:ext cx="672123" cy="21492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72" name="Curved Connector 71"/>
          <p:cNvCxnSpPr>
            <a:stCxn id="7" idx="3"/>
            <a:endCxn id="9" idx="2"/>
          </p:cNvCxnSpPr>
          <p:nvPr/>
        </p:nvCxnSpPr>
        <p:spPr>
          <a:xfrm>
            <a:off x="9233878" y="1443895"/>
            <a:ext cx="531444" cy="572485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>
            <a:stCxn id="6" idx="3"/>
            <a:endCxn id="9" idx="2"/>
          </p:cNvCxnSpPr>
          <p:nvPr/>
        </p:nvCxnSpPr>
        <p:spPr>
          <a:xfrm flipV="1">
            <a:off x="9269046" y="2016380"/>
            <a:ext cx="496276" cy="562697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urved Connector 75"/>
          <p:cNvCxnSpPr>
            <a:stCxn id="4" idx="4"/>
            <a:endCxn id="16" idx="0"/>
          </p:cNvCxnSpPr>
          <p:nvPr/>
        </p:nvCxnSpPr>
        <p:spPr>
          <a:xfrm rot="16200000" flipH="1">
            <a:off x="5427792" y="4572006"/>
            <a:ext cx="961277" cy="7813"/>
          </a:xfrm>
          <a:prstGeom prst="curvedConnector3">
            <a:avLst>
              <a:gd name="adj1" fmla="val 50000"/>
            </a:avLst>
          </a:prstGeom>
          <a:ln w="2222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Parallelogram 81"/>
          <p:cNvSpPr/>
          <p:nvPr/>
        </p:nvSpPr>
        <p:spPr>
          <a:xfrm>
            <a:off x="5069819" y="5986966"/>
            <a:ext cx="2944191" cy="332152"/>
          </a:xfrm>
          <a:prstGeom prst="parallelogram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FF"/>
                </a:solidFill>
              </a:rPr>
              <a:t>Eval</a:t>
            </a:r>
            <a:r>
              <a:rPr lang="en-US" sz="1600" dirty="0">
                <a:solidFill>
                  <a:srgbClr val="0000FF"/>
                </a:solidFill>
              </a:rPr>
              <a:t>$ Apps;  Equation Lib$</a:t>
            </a:r>
            <a:endParaRPr lang="de-DE" sz="1600" dirty="0">
              <a:solidFill>
                <a:srgbClr val="0000FF"/>
              </a:solidFill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7674707" y="3595061"/>
            <a:ext cx="1649047" cy="2258647"/>
            <a:chOff x="7674707" y="3337166"/>
            <a:chExt cx="1649047" cy="2258647"/>
          </a:xfrm>
        </p:grpSpPr>
        <p:sp>
          <p:nvSpPr>
            <p:cNvPr id="5" name="Rounded Rectangle 4"/>
            <p:cNvSpPr/>
            <p:nvPr/>
          </p:nvSpPr>
          <p:spPr>
            <a:xfrm>
              <a:off x="7674707" y="3337166"/>
              <a:ext cx="1649047" cy="22586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SandMath</a:t>
              </a:r>
              <a:endParaRPr lang="de-DE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745046" y="4978368"/>
              <a:ext cx="765908" cy="570524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TVM$</a:t>
              </a:r>
              <a:endParaRPr lang="de-DE" sz="14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522676" y="4974460"/>
              <a:ext cx="765908" cy="570524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S&amp;I</a:t>
              </a:r>
              <a:endParaRPr lang="de-DE" sz="14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748954" y="4396122"/>
              <a:ext cx="765908" cy="570524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AEC Fitter</a:t>
              </a:r>
              <a:endParaRPr lang="de-DE" sz="14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510954" y="4400030"/>
              <a:ext cx="765908" cy="570524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AEC Solvers</a:t>
              </a:r>
              <a:endParaRPr lang="de-DE" sz="1400" dirty="0"/>
            </a:p>
          </p:txBody>
        </p:sp>
        <p:sp>
          <p:nvSpPr>
            <p:cNvPr id="87" name="Round Single Corner Rectangle 86"/>
            <p:cNvSpPr/>
            <p:nvPr/>
          </p:nvSpPr>
          <p:spPr>
            <a:xfrm>
              <a:off x="7768490" y="4134338"/>
              <a:ext cx="1512277" cy="242290"/>
            </a:xfrm>
            <a:prstGeom prst="round1Rect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FF"/>
                  </a:solidFill>
                </a:rPr>
                <a:t>RCL Math</a:t>
              </a:r>
              <a:endParaRPr lang="de-DE" sz="1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93" name="Rounded Rectangle 92"/>
          <p:cNvSpPr/>
          <p:nvPr/>
        </p:nvSpPr>
        <p:spPr>
          <a:xfrm>
            <a:off x="3720124" y="4849434"/>
            <a:ext cx="468922" cy="14732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1000" b="1" i="1" dirty="0"/>
              <a:t>TOTAL REKALL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554898" y="4122609"/>
            <a:ext cx="1699845" cy="2258647"/>
            <a:chOff x="679938" y="4122609"/>
            <a:chExt cx="1699845" cy="2258647"/>
          </a:xfrm>
        </p:grpSpPr>
        <p:grpSp>
          <p:nvGrpSpPr>
            <p:cNvPr id="61" name="Group 60"/>
            <p:cNvGrpSpPr/>
            <p:nvPr/>
          </p:nvGrpSpPr>
          <p:grpSpPr>
            <a:xfrm>
              <a:off x="679938" y="4122609"/>
              <a:ext cx="1699845" cy="2258647"/>
              <a:chOff x="679938" y="4060089"/>
              <a:chExt cx="1699845" cy="2258647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679938" y="4060089"/>
                <a:ext cx="1699845" cy="2258647"/>
              </a:xfrm>
              <a:prstGeom prst="roundRect">
                <a:avLst/>
              </a:prstGeom>
              <a:solidFill>
                <a:srgbClr val="FFCC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>
                    <a:solidFill>
                      <a:srgbClr val="0000FF"/>
                    </a:solidFill>
                  </a:rPr>
                  <a:t>AMC_OS/X</a:t>
                </a:r>
                <a:endParaRPr lang="de-DE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1547446" y="5134683"/>
                <a:ext cx="765908" cy="570524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/>
                  <a:t>Hepax</a:t>
                </a:r>
                <a:r>
                  <a:rPr lang="en-US" sz="1400" dirty="0"/>
                  <a:t> </a:t>
                </a:r>
                <a:r>
                  <a:rPr lang="en-US" sz="1200" dirty="0"/>
                  <a:t>DISASM</a:t>
                </a:r>
                <a:endParaRPr lang="de-DE" sz="1200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531817" y="5705199"/>
                <a:ext cx="765908" cy="570524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/>
                  <a:t>Hepax</a:t>
                </a:r>
                <a:r>
                  <a:rPr lang="en-US" sz="1400" dirty="0"/>
                  <a:t> HEXED</a:t>
                </a:r>
                <a:endParaRPr lang="de-DE" sz="1400" dirty="0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773723" y="5134708"/>
                <a:ext cx="765908" cy="578344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CCD  OS/X</a:t>
                </a:r>
                <a:endParaRPr lang="de-DE" sz="1400" dirty="0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781555" y="5712966"/>
                <a:ext cx="765908" cy="570524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AEC PROG</a:t>
                </a:r>
                <a:endParaRPr lang="de-DE" sz="1400" dirty="0"/>
              </a:p>
            </p:txBody>
          </p:sp>
        </p:grpSp>
        <p:sp>
          <p:nvSpPr>
            <p:cNvPr id="94" name="Round Single Corner Rectangle 93"/>
            <p:cNvSpPr/>
            <p:nvPr/>
          </p:nvSpPr>
          <p:spPr>
            <a:xfrm>
              <a:off x="793259" y="4904154"/>
              <a:ext cx="1512277" cy="242290"/>
            </a:xfrm>
            <a:prstGeom prst="round1Rect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FF"/>
                  </a:solidFill>
                </a:rPr>
                <a:t>RAM Editor</a:t>
              </a:r>
              <a:endParaRPr lang="de-DE" sz="1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96" name="Snip Single Corner Rectangle 95"/>
          <p:cNvSpPr/>
          <p:nvPr/>
        </p:nvSpPr>
        <p:spPr>
          <a:xfrm>
            <a:off x="9644187" y="1019916"/>
            <a:ext cx="1672492" cy="437663"/>
          </a:xfrm>
          <a:prstGeom prst="snip1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41Z Diagnostics</a:t>
            </a:r>
          </a:p>
        </p:txBody>
      </p:sp>
      <p:cxnSp>
        <p:nvCxnSpPr>
          <p:cNvPr id="103" name="Shape 102"/>
          <p:cNvCxnSpPr>
            <a:stCxn id="39" idx="2"/>
            <a:endCxn id="17" idx="0"/>
          </p:cNvCxnSpPr>
          <p:nvPr/>
        </p:nvCxnSpPr>
        <p:spPr>
          <a:xfrm rot="10800000" flipV="1">
            <a:off x="1404822" y="3249223"/>
            <a:ext cx="1248501" cy="873386"/>
          </a:xfrm>
          <a:prstGeom prst="curvedConnector2">
            <a:avLst/>
          </a:prstGeom>
          <a:ln w="12700">
            <a:solidFill>
              <a:schemeClr val="tx1"/>
            </a:solidFill>
            <a:headEnd type="stealt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Up-Down Arrow 104"/>
          <p:cNvSpPr/>
          <p:nvPr/>
        </p:nvSpPr>
        <p:spPr>
          <a:xfrm>
            <a:off x="8331201" y="3149599"/>
            <a:ext cx="281354" cy="515816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ight Arrow 52"/>
          <p:cNvSpPr/>
          <p:nvPr/>
        </p:nvSpPr>
        <p:spPr>
          <a:xfrm>
            <a:off x="9183074" y="3837354"/>
            <a:ext cx="672123" cy="22664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6" name="Right Arrow 115"/>
          <p:cNvSpPr/>
          <p:nvPr/>
        </p:nvSpPr>
        <p:spPr>
          <a:xfrm rot="10800000">
            <a:off x="9069753" y="1066798"/>
            <a:ext cx="672123" cy="22664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BC94CFC-421A-4FFF-AA2D-71F374A2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Ángel Martin - November 2018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xmlns="" id="{C2A3D423-9CEE-43FA-99DD-1B9C1D0FC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5" name="Parallelogram 64"/>
          <p:cNvSpPr/>
          <p:nvPr/>
        </p:nvSpPr>
        <p:spPr>
          <a:xfrm>
            <a:off x="4589759" y="1041586"/>
            <a:ext cx="2626381" cy="332152"/>
          </a:xfrm>
          <a:prstGeom prst="parallelogram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HEPAX_4H</a:t>
            </a:r>
            <a:endParaRPr lang="de-DE" sz="1600" dirty="0">
              <a:solidFill>
                <a:srgbClr val="0000FF"/>
              </a:solidFill>
            </a:endParaRPr>
          </a:p>
        </p:txBody>
      </p:sp>
      <p:cxnSp>
        <p:nvCxnSpPr>
          <p:cNvPr id="68" name="Curved Connector 67"/>
          <p:cNvCxnSpPr>
            <a:stCxn id="65" idx="4"/>
            <a:endCxn id="4" idx="0"/>
          </p:cNvCxnSpPr>
          <p:nvPr/>
        </p:nvCxnSpPr>
        <p:spPr>
          <a:xfrm rot="16200000" flipH="1">
            <a:off x="5390938" y="1885750"/>
            <a:ext cx="1025599" cy="1574"/>
          </a:xfrm>
          <a:prstGeom prst="curvedConnector3">
            <a:avLst>
              <a:gd name="adj1" fmla="val 50000"/>
            </a:avLst>
          </a:prstGeom>
          <a:ln w="2222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hape 69"/>
          <p:cNvCxnSpPr>
            <a:stCxn id="4" idx="5"/>
            <a:endCxn id="8" idx="3"/>
          </p:cNvCxnSpPr>
          <p:nvPr/>
        </p:nvCxnSpPr>
        <p:spPr>
          <a:xfrm rot="5400000" flipH="1" flipV="1">
            <a:off x="8505239" y="1736709"/>
            <a:ext cx="335669" cy="3884735"/>
          </a:xfrm>
          <a:prstGeom prst="curvedConnector5">
            <a:avLst>
              <a:gd name="adj1" fmla="val -68103"/>
              <a:gd name="adj2" fmla="val 43289"/>
              <a:gd name="adj3" fmla="val 168103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urved Connector 76"/>
          <p:cNvCxnSpPr>
            <a:stCxn id="4" idx="5"/>
            <a:endCxn id="9" idx="1"/>
          </p:cNvCxnSpPr>
          <p:nvPr/>
        </p:nvCxnSpPr>
        <p:spPr>
          <a:xfrm rot="5400000" flipH="1" flipV="1">
            <a:off x="7855403" y="1110514"/>
            <a:ext cx="1611700" cy="3861093"/>
          </a:xfrm>
          <a:prstGeom prst="curvedConnector3">
            <a:avLst>
              <a:gd name="adj1" fmla="val -29594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4" grpId="0" animBg="1"/>
      <p:bldP spid="15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8" grpId="0" animBg="1"/>
      <p:bldP spid="39" grpId="0" animBg="1"/>
      <p:bldP spid="67" grpId="0" animBg="1"/>
      <p:bldP spid="82" grpId="0" animBg="1"/>
      <p:bldP spid="93" grpId="0" animBg="1"/>
      <p:bldP spid="96" grpId="0" animBg="1"/>
      <p:bldP spid="105" grpId="0" animBg="1"/>
      <p:bldP spid="53" grpId="0" animBg="1"/>
      <p:bldP spid="116" grpId="0" animBg="1"/>
      <p:bldP spid="6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5323427C-A973-4D57-8BD1-9401C18D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0" y="266652"/>
            <a:ext cx="10515600" cy="781392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41Z Deluxe: The Complex Leviathan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1772" y="4540121"/>
          <a:ext cx="3587262" cy="877507"/>
        </p:xfrm>
        <a:graphic>
          <a:graphicData uri="http://schemas.openxmlformats.org/drawingml/2006/table">
            <a:tbl>
              <a:tblPr/>
              <a:tblGrid>
                <a:gridCol w="1027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13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85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Page</a:t>
                      </a:r>
                      <a:endParaRPr lang="de-DE" sz="9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Bank-1</a:t>
                      </a:r>
                      <a:endParaRPr lang="de-DE" sz="9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Bank-2</a:t>
                      </a:r>
                      <a:endParaRPr lang="de-DE" sz="9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latin typeface="Tahoma"/>
                          <a:ea typeface="Times New Roman"/>
                          <a:cs typeface="Times New Roman"/>
                        </a:rPr>
                        <a:t>Upper Page       XROM #04</a:t>
                      </a:r>
                      <a:endParaRPr lang="de-DE" sz="9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latin typeface="Tahoma"/>
                          <a:ea typeface="Times New Roman"/>
                          <a:cs typeface="Times New Roman"/>
                        </a:rPr>
                        <a:t>Main FAT w/ High-Level Math, </a:t>
                      </a:r>
                      <a:r>
                        <a:rPr lang="en-GB" sz="900" dirty="0" err="1">
                          <a:latin typeface="Tahoma"/>
                          <a:ea typeface="Times New Roman"/>
                          <a:cs typeface="Times New Roman"/>
                        </a:rPr>
                        <a:t>Zvectors</a:t>
                      </a:r>
                      <a:r>
                        <a:rPr lang="en-GB" sz="900" dirty="0">
                          <a:latin typeface="Tahoma"/>
                          <a:ea typeface="Times New Roman"/>
                          <a:cs typeface="Times New Roman"/>
                        </a:rPr>
                        <a:t>,</a:t>
                      </a:r>
                      <a:endParaRPr lang="de-DE" sz="9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latin typeface="Tahoma"/>
                          <a:ea typeface="Times New Roman"/>
                          <a:cs typeface="Times New Roman"/>
                        </a:rPr>
                        <a:t>Function Tables and Launcher M-Code</a:t>
                      </a:r>
                      <a:endParaRPr lang="de-DE" sz="9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0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latin typeface="Tahoma"/>
                          <a:ea typeface="Times New Roman"/>
                          <a:cs typeface="Times New Roman"/>
                        </a:rPr>
                        <a:t>Lower Page       XROM #01</a:t>
                      </a:r>
                      <a:endParaRPr lang="de-DE" sz="9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latin typeface="Tahoma"/>
                          <a:ea typeface="Times New Roman"/>
                          <a:cs typeface="Times New Roman"/>
                        </a:rPr>
                        <a:t>Main and Aux-FATs, Z-stack</a:t>
                      </a:r>
                      <a:endParaRPr lang="de-DE" sz="9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latin typeface="Tahoma"/>
                          <a:ea typeface="Times New Roman"/>
                          <a:cs typeface="Times New Roman"/>
                        </a:rPr>
                        <a:t>Lower-level Math Routines. M-Code.</a:t>
                      </a:r>
                      <a:endParaRPr lang="de-DE" sz="9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8807" y="5491284"/>
          <a:ext cx="3589019" cy="863798"/>
        </p:xfrm>
        <a:graphic>
          <a:graphicData uri="http://schemas.openxmlformats.org/drawingml/2006/table">
            <a:tbl>
              <a:tblPr/>
              <a:tblGrid>
                <a:gridCol w="6166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9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23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Module</a:t>
                      </a:r>
                      <a:endParaRPr lang="de-DE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Launchers</a:t>
                      </a:r>
                      <a:endParaRPr lang="de-DE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Times New Roman"/>
                        </a:rPr>
                        <a:t>LASTF Method</a:t>
                      </a:r>
                      <a:endParaRPr lang="de-DE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dirty="0">
                          <a:latin typeface="Tahoma"/>
                          <a:ea typeface="Times New Roman"/>
                          <a:cs typeface="Times New Roman"/>
                        </a:rPr>
                        <a:t>41Z</a:t>
                      </a:r>
                      <a:endParaRPr lang="de-DE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55955" algn="l"/>
                        </a:tabLst>
                      </a:pPr>
                      <a:r>
                        <a:rPr lang="en-GB" sz="800" b="1" dirty="0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ZKBRD</a:t>
                      </a:r>
                      <a:r>
                        <a:rPr lang="en-GB" sz="800" i="1" dirty="0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_	</a:t>
                      </a:r>
                      <a:endParaRPr lang="de-DE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>
                          <a:latin typeface="Tahoma"/>
                          <a:ea typeface="Times New Roman"/>
                          <a:cs typeface="Times New Roman"/>
                        </a:rPr>
                        <a:t>Captures (sub)fnc id#</a:t>
                      </a:r>
                      <a:endParaRPr lang="de-DE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27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 b="1" dirty="0">
                          <a:latin typeface="Tahoma"/>
                          <a:ea typeface="Times New Roman"/>
                          <a:cs typeface="Times New Roman"/>
                        </a:rPr>
                        <a:t>Deluxe</a:t>
                      </a:r>
                      <a:endParaRPr lang="en-US" sz="9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Tahoma"/>
                          <a:ea typeface="Times New Roman"/>
                          <a:cs typeface="Times New Roman"/>
                        </a:rPr>
                        <a:t>ZHGF, ZPRT, ZNEXT, ZBSL, ZHYP</a:t>
                      </a:r>
                      <a:endParaRPr lang="de-DE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Tahoma"/>
                          <a:ea typeface="Times New Roman"/>
                          <a:cs typeface="Times New Roman"/>
                        </a:rPr>
                        <a:t>Captures (sub)</a:t>
                      </a:r>
                      <a:r>
                        <a:rPr lang="en-GB" sz="800" dirty="0" err="1">
                          <a:latin typeface="Tahoma"/>
                          <a:ea typeface="Times New Roman"/>
                          <a:cs typeface="Times New Roman"/>
                        </a:rPr>
                        <a:t>fnc</a:t>
                      </a:r>
                      <a:r>
                        <a:rPr lang="en-GB" sz="800" dirty="0">
                          <a:latin typeface="Tahoma"/>
                          <a:ea typeface="Times New Roman"/>
                          <a:cs typeface="Times New Roman"/>
                        </a:rPr>
                        <a:t> id#</a:t>
                      </a:r>
                      <a:endParaRPr lang="de-DE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ZF$ _</a:t>
                      </a:r>
                      <a:endParaRPr lang="de-DE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Tahoma"/>
                          <a:ea typeface="Times New Roman"/>
                          <a:cs typeface="Times New Roman"/>
                        </a:rPr>
                        <a:t>Captures </a:t>
                      </a:r>
                      <a:r>
                        <a:rPr lang="en-GB" sz="800" dirty="0" err="1">
                          <a:latin typeface="Tahoma"/>
                          <a:ea typeface="Times New Roman"/>
                          <a:cs typeface="Times New Roman"/>
                        </a:rPr>
                        <a:t>fnc</a:t>
                      </a:r>
                      <a:r>
                        <a:rPr lang="en-GB" sz="800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00" u="sng" dirty="0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NAME</a:t>
                      </a:r>
                      <a:endParaRPr lang="de-DE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b="1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ZF# _ _ _</a:t>
                      </a:r>
                      <a:endParaRPr lang="de-DE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Tahoma"/>
                          <a:ea typeface="Times New Roman"/>
                          <a:cs typeface="Times New Roman"/>
                        </a:rPr>
                        <a:t>Captures (sub)</a:t>
                      </a:r>
                      <a:r>
                        <a:rPr lang="en-GB" sz="800" dirty="0" err="1">
                          <a:latin typeface="Tahoma"/>
                          <a:ea typeface="Times New Roman"/>
                          <a:cs typeface="Times New Roman"/>
                        </a:rPr>
                        <a:t>fnc</a:t>
                      </a:r>
                      <a:r>
                        <a:rPr lang="en-GB" sz="800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00" u="sng" dirty="0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GB" sz="800" dirty="0">
                          <a:latin typeface="Tahoma"/>
                          <a:ea typeface="Times New Roman"/>
                          <a:cs typeface="Times New Roman"/>
                        </a:rPr>
                        <a:t>d#</a:t>
                      </a:r>
                      <a:endParaRPr lang="de-DE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9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9933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ZCAT (XEQ ’ )</a:t>
                      </a:r>
                      <a:endParaRPr lang="de-DE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Tahoma"/>
                          <a:ea typeface="Times New Roman"/>
                          <a:cs typeface="Times New Roman"/>
                        </a:rPr>
                        <a:t>Captures (sub)</a:t>
                      </a:r>
                      <a:r>
                        <a:rPr lang="en-GB" sz="800" dirty="0" err="1">
                          <a:latin typeface="Tahoma"/>
                          <a:ea typeface="Times New Roman"/>
                          <a:cs typeface="Times New Roman"/>
                        </a:rPr>
                        <a:t>fnc</a:t>
                      </a:r>
                      <a:r>
                        <a:rPr lang="en-GB" sz="800" dirty="0">
                          <a:latin typeface="Tahoma"/>
                          <a:ea typeface="Times New Roman"/>
                          <a:cs typeface="Times New Roman"/>
                        </a:rPr>
                        <a:t> id#</a:t>
                      </a:r>
                      <a:endParaRPr lang="de-DE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48032" y="1310025"/>
            <a:ext cx="3327770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Launchers, Drivers &amp; Interactive U/I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Integer/Common factor display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Polar &amp; Rectangular Modes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 Data Entry (real part first)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0000FF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0000FF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0000FF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5798" y="1996785"/>
            <a:ext cx="5129774" cy="465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04975" y="321603"/>
            <a:ext cx="18288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6404" y="2648010"/>
            <a:ext cx="2025755" cy="348701"/>
          </a:xfrm>
          <a:prstGeom prst="rect">
            <a:avLst/>
          </a:prstGeom>
          <a:noFill/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</a:t>
            </a: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1238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71624" y="1272179"/>
            <a:ext cx="42109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Automated 4-Level Complex Stack (buffer #8)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X-</a:t>
            </a:r>
            <a:r>
              <a:rPr lang="en-US" sz="14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</a:t>
            </a:r>
            <a:r>
              <a:rPr lang="en-US" sz="1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Backup/Restore (file id #8)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ZSTO &amp; ZRCL Math , Stack Functions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02678" y="3942865"/>
            <a:ext cx="4232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Sub-functions and LASTF support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pages, two banks each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</a:t>
            </a: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7361" y="2646811"/>
            <a:ext cx="2017619" cy="341694"/>
          </a:xfrm>
          <a:prstGeom prst="rect">
            <a:avLst/>
          </a:prstGeom>
          <a:noFill/>
        </p:spPr>
      </p:pic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7361" y="3033672"/>
            <a:ext cx="2017619" cy="341694"/>
          </a:xfrm>
          <a:prstGeom prst="rect">
            <a:avLst/>
          </a:prstGeom>
          <a:noFill/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3438" y="3038439"/>
            <a:ext cx="2017619" cy="333558"/>
          </a:xfrm>
          <a:prstGeom prst="rect">
            <a:avLst/>
          </a:prstGeom>
          <a:noFill/>
        </p:spPr>
      </p:pic>
      <p:pic>
        <p:nvPicPr>
          <p:cNvPr id="31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7360" y="3428012"/>
            <a:ext cx="2016682" cy="34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55" name="Picture 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96419" y="3418450"/>
            <a:ext cx="2028276" cy="35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5510430" y="3961786"/>
            <a:ext cx="194848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ZKBRD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Z-pad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Z-Keys</a:t>
            </a:r>
            <a:br>
              <a:rPr lang="en-US" sz="1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Complex Keyboard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94EE96D8-3E03-43AE-8FB9-E23D63BAA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015321E-7242-4549-94B1-6B85AFB4B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5323427C-A973-4D57-8BD1-9401C18D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0" y="266652"/>
            <a:ext cx="10515600" cy="781392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41Z Deluxe Leviathan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57296" y="1602608"/>
            <a:ext cx="1609969" cy="894858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41Z Deluxe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6" name="Snip Single Corner Rectangle 5"/>
          <p:cNvSpPr/>
          <p:nvPr/>
        </p:nvSpPr>
        <p:spPr>
          <a:xfrm>
            <a:off x="6677574" y="1626058"/>
            <a:ext cx="1672492" cy="437663"/>
          </a:xfrm>
          <a:prstGeom prst="snip1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41Z Diagnostics</a:t>
            </a:r>
          </a:p>
        </p:txBody>
      </p:sp>
      <p:sp>
        <p:nvSpPr>
          <p:cNvPr id="7" name="Right Arrow 6"/>
          <p:cNvSpPr/>
          <p:nvPr/>
        </p:nvSpPr>
        <p:spPr>
          <a:xfrm rot="10800000">
            <a:off x="6103140" y="1672940"/>
            <a:ext cx="672123" cy="22664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5557" y="1337255"/>
            <a:ext cx="46579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Complex Arithmetic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Elementary Functions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Complex Logarithms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2D-Vector Analogy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Trigonometry &amp; Hyperbolics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Multi-valued functions Driver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Dual Means (AGM, GHM)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Arithmetic, Harmonic &amp; Geometric Means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Polynomial Evaluation &amp; Derivatives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Quadratic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Cubic Equation Roots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0717" y="3761743"/>
            <a:ext cx="45985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u="sng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High-Level Math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Gamma, Digamma (Psi), </a:t>
            </a:r>
            <a:r>
              <a:rPr lang="en-US" sz="14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LNGamma</a:t>
            </a:r>
            <a:endParaRPr lang="en-US" sz="14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ZETA, Lambert,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InvGamma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Bessel 1</a:t>
            </a:r>
            <a:r>
              <a:rPr lang="en-US" sz="1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2</a:t>
            </a:r>
            <a:r>
              <a:rPr lang="en-US" sz="1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kinds (!)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Sine, Cosine Integrals; error function (via ZHGF)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more Special functions (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PolyLog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Lerch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Complex Derivatives (ZDRV)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Complex Continued Fractions  (ZCF2V)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Discrete Fourier Transform (DFT)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Solution to f(z)=0  (Secant, Newton, Halley)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Polynomial  Roots - using ZDRV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Carlson &amp; Elliptic Integrals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72157" y="3010829"/>
            <a:ext cx="2127920" cy="330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2478" y="3285892"/>
            <a:ext cx="1885350" cy="301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90176" y="256032"/>
            <a:ext cx="2207387" cy="37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01342" y="731520"/>
            <a:ext cx="2194125" cy="37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89150" y="1207008"/>
            <a:ext cx="2194125" cy="37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77984" y="1682496"/>
            <a:ext cx="2207387" cy="37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624DBE5-988F-4B38-BF24-A6596D3E7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17AF5FF-21EA-4DDB-A20F-E0F15BE25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38A5BCF-9558-4270-BE8B-AEF6A665D755}"/>
              </a:ext>
            </a:extLst>
          </p:cNvPr>
          <p:cNvSpPr/>
          <p:nvPr/>
        </p:nvSpPr>
        <p:spPr>
          <a:xfrm>
            <a:off x="6439201" y="2120808"/>
            <a:ext cx="2395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be in next page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 and Troubleshoot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9A54CB49-F5A5-40B1-84C8-A6DA8735E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0" y="266652"/>
            <a:ext cx="10515600" cy="781392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SandMath Juggernaut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xmlns="" id="{D5E5FCC1-14FA-4F6D-AC18-51CFF435E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40" y="3211870"/>
            <a:ext cx="2309075" cy="349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>
            <a:extLst>
              <a:ext uri="{FF2B5EF4-FFF2-40B4-BE49-F238E27FC236}">
                <a16:creationId xmlns:a16="http://schemas.microsoft.com/office/drawing/2014/main" xmlns="" id="{9281E8F5-3B69-42BD-9E88-BC34DB6B1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4205" y="3229429"/>
            <a:ext cx="2272703" cy="348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6B529C0D-76D2-46D5-8C81-8C1A7D426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375" y="1258610"/>
            <a:ext cx="58293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xmlns="" id="{EB7AF314-3471-47EE-8EF9-876F86EE5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03789"/>
            <a:ext cx="5829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567A5846-64C0-4C4F-9F9F-CD18A3CD4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7375" y="174859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xmlns="" id="{A19652CB-B535-4C63-AA7F-9BB684E53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7652" y="1780115"/>
            <a:ext cx="23812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3C6F85C9-2547-4F05-9FFC-84117A829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058" y="1763025"/>
            <a:ext cx="2362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">
            <a:extLst>
              <a:ext uri="{FF2B5EF4-FFF2-40B4-BE49-F238E27FC236}">
                <a16:creationId xmlns:a16="http://schemas.microsoft.com/office/drawing/2014/main" xmlns="" id="{27353603-2E16-431C-A6BD-0E9A62A94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058" y="2218303"/>
            <a:ext cx="236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">
            <a:extLst>
              <a:ext uri="{FF2B5EF4-FFF2-40B4-BE49-F238E27FC236}">
                <a16:creationId xmlns:a16="http://schemas.microsoft.com/office/drawing/2014/main" xmlns="" id="{73B50A1A-30BF-49B7-93B3-7979C4882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7652" y="2230322"/>
            <a:ext cx="23717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>
            <a:extLst>
              <a:ext uri="{FF2B5EF4-FFF2-40B4-BE49-F238E27FC236}">
                <a16:creationId xmlns:a16="http://schemas.microsoft.com/office/drawing/2014/main" xmlns="" id="{790E0211-2CEE-46AD-9587-E619701E2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7652" y="2658445"/>
            <a:ext cx="23812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32EB673-A0B7-48ED-9EAC-272784872CC0}"/>
              </a:ext>
            </a:extLst>
          </p:cNvPr>
          <p:cNvSpPr/>
          <p:nvPr/>
        </p:nvSpPr>
        <p:spPr>
          <a:xfrm>
            <a:off x="467614" y="1090162"/>
            <a:ext cx="5333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Platform: Modes, Launchers, Functional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Uses IO_SVC Polling Point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F6BF7FAD-F5CA-4464-BBA0-47711538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03838B2-38B5-4253-A264-AF6CAC00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88100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3EF8869D-901A-41BF-95AA-840D75ED4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0" y="266652"/>
            <a:ext cx="10515600" cy="781392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SandMath Juggernaut (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Con’t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xmlns="" id="{EDFC0F68-0904-4A78-922F-7715458F1207}"/>
              </a:ext>
            </a:extLst>
          </p:cNvPr>
          <p:cNvSpPr/>
          <p:nvPr/>
        </p:nvSpPr>
        <p:spPr>
          <a:xfrm>
            <a:off x="5130796" y="2459008"/>
            <a:ext cx="1649047" cy="2829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SandMath</a:t>
            </a:r>
            <a:endParaRPr lang="de-DE" dirty="0"/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xmlns="" id="{B1F836F9-E69F-452E-93CF-578A24B92CB7}"/>
              </a:ext>
            </a:extLst>
          </p:cNvPr>
          <p:cNvSpPr/>
          <p:nvPr/>
        </p:nvSpPr>
        <p:spPr>
          <a:xfrm>
            <a:off x="5201135" y="4100210"/>
            <a:ext cx="765908" cy="5705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TVM$</a:t>
            </a:r>
            <a:endParaRPr lang="de-DE" sz="1400" dirty="0"/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xmlns="" id="{19D8D7D3-2C6C-40A9-8A14-392A29F1D5A6}"/>
              </a:ext>
            </a:extLst>
          </p:cNvPr>
          <p:cNvSpPr/>
          <p:nvPr/>
        </p:nvSpPr>
        <p:spPr>
          <a:xfrm>
            <a:off x="5978765" y="4096302"/>
            <a:ext cx="765908" cy="5705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S&amp;I</a:t>
            </a:r>
            <a:endParaRPr lang="de-DE" sz="1400" dirty="0"/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xmlns="" id="{F92E7BEF-6F29-4ABE-95AA-9212C95DF6E0}"/>
              </a:ext>
            </a:extLst>
          </p:cNvPr>
          <p:cNvSpPr/>
          <p:nvPr/>
        </p:nvSpPr>
        <p:spPr>
          <a:xfrm>
            <a:off x="5205043" y="3517964"/>
            <a:ext cx="765908" cy="5705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AEC Fitter</a:t>
            </a:r>
            <a:endParaRPr lang="de-DE" sz="1400" dirty="0"/>
          </a:p>
        </p:txBody>
      </p:sp>
      <p:sp>
        <p:nvSpPr>
          <p:cNvPr id="10" name="Rounded Rectangle 12">
            <a:extLst>
              <a:ext uri="{FF2B5EF4-FFF2-40B4-BE49-F238E27FC236}">
                <a16:creationId xmlns:a16="http://schemas.microsoft.com/office/drawing/2014/main" xmlns="" id="{1CB8334B-6F40-45C1-B9D8-E9F9C01CAABB}"/>
              </a:ext>
            </a:extLst>
          </p:cNvPr>
          <p:cNvSpPr/>
          <p:nvPr/>
        </p:nvSpPr>
        <p:spPr>
          <a:xfrm>
            <a:off x="5967043" y="3521872"/>
            <a:ext cx="765908" cy="5705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AEC Solvers</a:t>
            </a:r>
            <a:endParaRPr lang="de-DE" sz="1400" dirty="0"/>
          </a:p>
        </p:txBody>
      </p:sp>
      <p:sp>
        <p:nvSpPr>
          <p:cNvPr id="11" name="Round Single Corner Rectangle 86">
            <a:extLst>
              <a:ext uri="{FF2B5EF4-FFF2-40B4-BE49-F238E27FC236}">
                <a16:creationId xmlns:a16="http://schemas.microsoft.com/office/drawing/2014/main" xmlns="" id="{E21F673C-6175-4585-8DAB-F6FDD9021AC0}"/>
              </a:ext>
            </a:extLst>
          </p:cNvPr>
          <p:cNvSpPr/>
          <p:nvPr/>
        </p:nvSpPr>
        <p:spPr>
          <a:xfrm>
            <a:off x="5224579" y="3256180"/>
            <a:ext cx="1512277" cy="242290"/>
          </a:xfrm>
          <a:prstGeom prst="round1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RCL Math</a:t>
            </a:r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432DB96-D423-44F2-841D-29DCD74FC9F7}"/>
              </a:ext>
            </a:extLst>
          </p:cNvPr>
          <p:cNvSpPr/>
          <p:nvPr/>
        </p:nvSpPr>
        <p:spPr>
          <a:xfrm>
            <a:off x="1203908" y="3007993"/>
            <a:ext cx="2759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RCL Math, FIX ALL Mode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CF1D1A6-A709-4BF7-9C00-265A51DDF851}"/>
              </a:ext>
            </a:extLst>
          </p:cNvPr>
          <p:cNvSpPr/>
          <p:nvPr/>
        </p:nvSpPr>
        <p:spPr>
          <a:xfrm>
            <a:off x="1203908" y="3588331"/>
            <a:ext cx="2555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AECROM Curve Fitting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C697C40-3182-4E3D-8470-E70946F294A7}"/>
              </a:ext>
            </a:extLst>
          </p:cNvPr>
          <p:cNvSpPr/>
          <p:nvPr/>
        </p:nvSpPr>
        <p:spPr>
          <a:xfrm>
            <a:off x="1203908" y="4088488"/>
            <a:ext cx="2467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Time Value of Money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319DB32-DB83-4388-8CFB-22B7B40DF635}"/>
              </a:ext>
            </a:extLst>
          </p:cNvPr>
          <p:cNvSpPr/>
          <p:nvPr/>
        </p:nvSpPr>
        <p:spPr>
          <a:xfrm>
            <a:off x="7415584" y="4196898"/>
            <a:ext cx="3316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Advantage’s Solve &amp; Integrate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A29AC94-0E3A-4CC4-840A-021F48030018}"/>
              </a:ext>
            </a:extLst>
          </p:cNvPr>
          <p:cNvSpPr/>
          <p:nvPr/>
        </p:nvSpPr>
        <p:spPr>
          <a:xfrm>
            <a:off x="7415584" y="3572313"/>
            <a:ext cx="3158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Triangle, Circle, SARR Solvers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3B8B19B-A2EC-486F-BF1F-B3804BC57C73}"/>
              </a:ext>
            </a:extLst>
          </p:cNvPr>
          <p:cNvSpPr/>
          <p:nvPr/>
        </p:nvSpPr>
        <p:spPr>
          <a:xfrm>
            <a:off x="7241972" y="1292028"/>
            <a:ext cx="41604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 Functions (Gamma, Bessel, Zeta)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Many, many more Special functions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Carlson &amp; Elliptic Integrals, AGM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 1</a:t>
            </a:r>
            <a:r>
              <a:rPr lang="en-US" sz="16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2</a:t>
            </a:r>
            <a:r>
              <a:rPr lang="en-US" sz="16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Derivatives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Continued Fractions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8005541-FE55-406E-8618-128670EAECA9}"/>
              </a:ext>
            </a:extLst>
          </p:cNvPr>
          <p:cNvSpPr/>
          <p:nvPr/>
        </p:nvSpPr>
        <p:spPr>
          <a:xfrm>
            <a:off x="862590" y="1258679"/>
            <a:ext cx="398634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Fractions, Quadratic &amp; Cubic Equations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Linear Regression, GCD, LCM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Hyperbolic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Advantage’s Number Base conversions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Polynomial Evaluation &amp; Derivatives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Orthogonal polynomials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A6A468E-D197-44A3-B02C-BF3D9064EB4B}"/>
              </a:ext>
            </a:extLst>
          </p:cNvPr>
          <p:cNvSpPr/>
          <p:nvPr/>
        </p:nvSpPr>
        <p:spPr>
          <a:xfrm>
            <a:off x="697520" y="4999156"/>
            <a:ext cx="51332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Combinations &amp; Permutations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Density &amp; Cumulative Probability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Time-based Seed, Random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Primes, Prime Factors, error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Factorials, Primorials,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Pochhamer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Apery,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Kaprekar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6B91933-00DF-4DDC-BE2F-BD77998D08EA}"/>
              </a:ext>
            </a:extLst>
          </p:cNvPr>
          <p:cNvSpPr/>
          <p:nvPr/>
        </p:nvSpPr>
        <p:spPr>
          <a:xfrm>
            <a:off x="7374135" y="4933278"/>
            <a:ext cx="420698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Taylor Coefficients &amp; approximation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Chebyshev’s approximation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Fourier Series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Coeffs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&amp;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Discrete Hartley (Symmetrical) Transform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Hypergeometric Functions galore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A0AD48F4-CE4C-4142-9F44-736C7E6B2617}"/>
              </a:ext>
            </a:extLst>
          </p:cNvPr>
          <p:cNvCxnSpPr>
            <a:cxnSpLocks/>
          </p:cNvCxnSpPr>
          <p:nvPr/>
        </p:nvCxnSpPr>
        <p:spPr>
          <a:xfrm>
            <a:off x="4607169" y="2060917"/>
            <a:ext cx="1154654" cy="990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5C753B83-3BF1-453C-9390-0B622E48E9D6}"/>
              </a:ext>
            </a:extLst>
          </p:cNvPr>
          <p:cNvCxnSpPr>
            <a:cxnSpLocks/>
            <a:stCxn id="17" idx="1"/>
          </p:cNvCxnSpPr>
          <p:nvPr/>
        </p:nvCxnSpPr>
        <p:spPr>
          <a:xfrm rot="10800000" flipV="1">
            <a:off x="6544026" y="1953748"/>
            <a:ext cx="697946" cy="1054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57F9C0C2-F93C-4888-BB55-659CDF9BFF02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6779843" y="3873552"/>
            <a:ext cx="3794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231F756F-D610-44FD-8DA4-930022C82971}"/>
              </a:ext>
            </a:extLst>
          </p:cNvPr>
          <p:cNvCxnSpPr>
            <a:cxnSpLocks/>
          </p:cNvCxnSpPr>
          <p:nvPr/>
        </p:nvCxnSpPr>
        <p:spPr>
          <a:xfrm flipH="1">
            <a:off x="6732951" y="4537975"/>
            <a:ext cx="3794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45D5ED97-2F6D-4D0A-A758-14881362203F}"/>
              </a:ext>
            </a:extLst>
          </p:cNvPr>
          <p:cNvCxnSpPr>
            <a:cxnSpLocks/>
          </p:cNvCxnSpPr>
          <p:nvPr/>
        </p:nvCxnSpPr>
        <p:spPr>
          <a:xfrm flipH="1">
            <a:off x="1407094" y="3349070"/>
            <a:ext cx="3794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3C3CB386-3CA2-45B3-80AE-01C97D6FBA43}"/>
              </a:ext>
            </a:extLst>
          </p:cNvPr>
          <p:cNvCxnSpPr>
            <a:cxnSpLocks/>
          </p:cNvCxnSpPr>
          <p:nvPr/>
        </p:nvCxnSpPr>
        <p:spPr>
          <a:xfrm flipH="1">
            <a:off x="1336755" y="3873552"/>
            <a:ext cx="3794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F2587192-D92B-4FC4-AD04-FDA82FD29488}"/>
              </a:ext>
            </a:extLst>
          </p:cNvPr>
          <p:cNvCxnSpPr>
            <a:cxnSpLocks/>
          </p:cNvCxnSpPr>
          <p:nvPr/>
        </p:nvCxnSpPr>
        <p:spPr>
          <a:xfrm flipH="1">
            <a:off x="1407093" y="4381564"/>
            <a:ext cx="3794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3D714C35-2BA0-4ADD-8E98-9BFFBF1E6BFE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3264120" y="4998362"/>
            <a:ext cx="214595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FCAD15BE-EDA5-4B85-A1FD-8EC0C8E5838F}"/>
              </a:ext>
            </a:extLst>
          </p:cNvPr>
          <p:cNvCxnSpPr>
            <a:cxnSpLocks/>
          </p:cNvCxnSpPr>
          <p:nvPr/>
        </p:nvCxnSpPr>
        <p:spPr>
          <a:xfrm>
            <a:off x="5331448" y="4653107"/>
            <a:ext cx="2042687" cy="9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49144C80-7406-4423-BA28-11829E901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6704B6C-1C6F-4FD8-8DE8-4B757DF8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14699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4A0C07B-FE66-45A7-82DE-284B2A33D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D9BA932-147B-4E21-A79F-57944644E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AF7C32F4-BAA6-4B2B-B2A0-80815EC9E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5343504"/>
              </p:ext>
            </p:extLst>
          </p:nvPr>
        </p:nvGraphicFramePr>
        <p:xfrm>
          <a:off x="872786" y="4811843"/>
          <a:ext cx="5654265" cy="9364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9856">
                  <a:extLst>
                    <a:ext uri="{9D8B030D-6E8A-4147-A177-3AD203B41FA5}">
                      <a16:colId xmlns:a16="http://schemas.microsoft.com/office/drawing/2014/main" xmlns="" val="648200457"/>
                    </a:ext>
                  </a:extLst>
                </a:gridCol>
                <a:gridCol w="1306471">
                  <a:extLst>
                    <a:ext uri="{9D8B030D-6E8A-4147-A177-3AD203B41FA5}">
                      <a16:colId xmlns:a16="http://schemas.microsoft.com/office/drawing/2014/main" xmlns="" val="582758592"/>
                    </a:ext>
                  </a:extLst>
                </a:gridCol>
                <a:gridCol w="1388008">
                  <a:extLst>
                    <a:ext uri="{9D8B030D-6E8A-4147-A177-3AD203B41FA5}">
                      <a16:colId xmlns:a16="http://schemas.microsoft.com/office/drawing/2014/main" xmlns="" val="1321093089"/>
                    </a:ext>
                  </a:extLst>
                </a:gridCol>
                <a:gridCol w="1203609">
                  <a:extLst>
                    <a:ext uri="{9D8B030D-6E8A-4147-A177-3AD203B41FA5}">
                      <a16:colId xmlns:a16="http://schemas.microsoft.com/office/drawing/2014/main" xmlns="" val="2302053558"/>
                    </a:ext>
                  </a:extLst>
                </a:gridCol>
                <a:gridCol w="1086321">
                  <a:extLst>
                    <a:ext uri="{9D8B030D-6E8A-4147-A177-3AD203B41FA5}">
                      <a16:colId xmlns:a16="http://schemas.microsoft.com/office/drawing/2014/main" xmlns="" val="557534482"/>
                    </a:ext>
                  </a:extLst>
                </a:gridCol>
              </a:tblGrid>
              <a:tr h="1999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FF"/>
                          </a:solidFill>
                          <a:effectLst/>
                        </a:rPr>
                        <a:t>Page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FF"/>
                          </a:solidFill>
                          <a:effectLst/>
                        </a:rPr>
                        <a:t>Bank-1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FF"/>
                          </a:solidFill>
                          <a:effectLst/>
                        </a:rPr>
                        <a:t>Bank-2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FF"/>
                          </a:solidFill>
                          <a:effectLst/>
                        </a:rPr>
                        <a:t>Bank-3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FF"/>
                          </a:solidFill>
                          <a:effectLst/>
                        </a:rPr>
                        <a:t>Bank-4</a:t>
                      </a:r>
                      <a:endParaRPr lang="en-US" sz="100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9196224"/>
                  </a:ext>
                </a:extLst>
              </a:tr>
              <a:tr h="3528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Upper</a:t>
                      </a:r>
                      <a:endParaRPr lang="en-US" sz="1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High-Level Math, Stats 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Function Launchers, </a:t>
                      </a:r>
                      <a:br>
                        <a:rPr lang="en-GB" sz="1000">
                          <a:effectLst/>
                        </a:rPr>
                      </a:br>
                      <a:r>
                        <a:rPr lang="en-GB" sz="1000">
                          <a:effectLst/>
                        </a:rPr>
                        <a:t>Curve Fitting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HP Advantage Solve &amp; Integrate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AEC Program Generator</a:t>
                      </a:r>
                      <a:endParaRPr lang="en-US" sz="1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50969494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Lower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SandMath_44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FRC, HYP, RCL# Math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TVM$, AECROM 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Geometry Solvers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Derivatives, Base Conversions</a:t>
                      </a:r>
                      <a:endParaRPr lang="en-US" sz="1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57709654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xmlns="" id="{F53ECC92-23B7-40B4-925B-CB215F324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0" y="266652"/>
            <a:ext cx="10515600" cy="781392"/>
          </a:xfrm>
        </p:spPr>
        <p:txBody>
          <a:bodyPr>
            <a:normAutofit/>
          </a:bodyPr>
          <a:lstStyle/>
          <a:p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SandMath’s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Base Conversions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AB90554-9DC4-452C-98E4-AC3E767ED535}"/>
              </a:ext>
            </a:extLst>
          </p:cNvPr>
          <p:cNvSpPr/>
          <p:nvPr/>
        </p:nvSpPr>
        <p:spPr>
          <a:xfrm>
            <a:off x="1117885" y="1197709"/>
            <a:ext cx="546912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Advantage’s HEX/OCT/BIN -In &amp; -View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Ken Emery’s T&gt;BS, Dedicated H&lt;&gt;D Utils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Automatic function selection depending on valid ranges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2AFBD789-4DC0-42FC-8E7F-58038CC4B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271937"/>
              </p:ext>
            </p:extLst>
          </p:nvPr>
        </p:nvGraphicFramePr>
        <p:xfrm>
          <a:off x="806612" y="2274927"/>
          <a:ext cx="5961385" cy="21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276">
                  <a:extLst>
                    <a:ext uri="{9D8B030D-6E8A-4147-A177-3AD203B41FA5}">
                      <a16:colId xmlns:a16="http://schemas.microsoft.com/office/drawing/2014/main" xmlns="" val="1769967699"/>
                    </a:ext>
                  </a:extLst>
                </a:gridCol>
                <a:gridCol w="872487">
                  <a:extLst>
                    <a:ext uri="{9D8B030D-6E8A-4147-A177-3AD203B41FA5}">
                      <a16:colId xmlns:a16="http://schemas.microsoft.com/office/drawing/2014/main" xmlns="" val="3424501654"/>
                    </a:ext>
                  </a:extLst>
                </a:gridCol>
                <a:gridCol w="3200648">
                  <a:extLst>
                    <a:ext uri="{9D8B030D-6E8A-4147-A177-3AD203B41FA5}">
                      <a16:colId xmlns:a16="http://schemas.microsoft.com/office/drawing/2014/main" xmlns="" val="2748718677"/>
                    </a:ext>
                  </a:extLst>
                </a:gridCol>
                <a:gridCol w="1468974">
                  <a:extLst>
                    <a:ext uri="{9D8B030D-6E8A-4147-A177-3AD203B41FA5}">
                      <a16:colId xmlns:a16="http://schemas.microsoft.com/office/drawing/2014/main" xmlns="" val="3597653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</a:rPr>
                        <a:t> Base</a:t>
                      </a:r>
                      <a:endParaRPr lang="en-US" sz="1000" b="1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FF"/>
                          </a:solidFill>
                          <a:effectLst/>
                        </a:rPr>
                        <a:t>Function</a:t>
                      </a:r>
                      <a:endParaRPr lang="en-US" sz="1000" b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FF"/>
                          </a:solidFill>
                          <a:effectLst/>
                        </a:rPr>
                        <a:t>Description</a:t>
                      </a:r>
                      <a:endParaRPr lang="en-US" sz="1000" b="1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FF"/>
                          </a:solidFill>
                          <a:effectLst/>
                        </a:rPr>
                        <a:t>Author</a:t>
                      </a:r>
                      <a:endParaRPr lang="en-US" sz="1000" b="1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8591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000FF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BS&gt;D _ _</a:t>
                      </a: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Base to Decimal, promting version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Ángel Martin</a:t>
                      </a:r>
                      <a:endParaRPr lang="en-US" sz="1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88991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02</a:t>
                      </a:r>
                      <a:endParaRPr lang="en-US" sz="1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BININ</a:t>
                      </a:r>
                      <a:endParaRPr lang="en-US" dirty="0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“02” in prompt, then enter binary number</a:t>
                      </a:r>
                      <a:endParaRPr lang="en-US" sz="1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HP Co.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98136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08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OCTIN</a:t>
                      </a:r>
                      <a:endParaRPr lang="en-US" dirty="0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“08” in prompt, then enter octal number</a:t>
                      </a:r>
                      <a:endParaRPr lang="en-US" sz="1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HP Co.</a:t>
                      </a:r>
                      <a:endParaRPr lang="en-US" sz="1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63521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16</a:t>
                      </a:r>
                      <a:endParaRPr lang="en-US" sz="1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HEXIN</a:t>
                      </a:r>
                      <a:endParaRPr lang="en-US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“16” in prompt, then enter hex number</a:t>
                      </a:r>
                      <a:endParaRPr lang="en-US" sz="1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HP Co.</a:t>
                      </a:r>
                      <a:endParaRPr lang="en-US" sz="1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60747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nn</a:t>
                      </a:r>
                      <a:endParaRPr lang="en-US" sz="1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</a:rPr>
                        <a:t>BT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Any other, base in X and string in Alpha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George Eldridge</a:t>
                      </a:r>
                      <a:endParaRPr lang="en-US" sz="1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51693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0000FF"/>
                          </a:solidFill>
                          <a:effectLst/>
                        </a:rPr>
                        <a:t>D&gt;H</a:t>
                      </a:r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Value in X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William Graham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90941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en-US" sz="1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000" b="1">
                          <a:solidFill>
                            <a:srgbClr val="0000FF"/>
                          </a:solidFill>
                          <a:effectLst/>
                        </a:rPr>
                        <a:t>H&gt;D</a:t>
                      </a:r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Hex String in Alpha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William Graham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559643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000FF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D&gt;BS _ _</a:t>
                      </a: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Decimal to Base, prompting version.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Ángel Martin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71855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02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BINVIEW</a:t>
                      </a:r>
                      <a:endParaRPr lang="en-US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Value in X, “02” in prompt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HP Co.</a:t>
                      </a:r>
                      <a:endParaRPr lang="en-US" sz="1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85193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08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OCTVIEW</a:t>
                      </a:r>
                      <a:endParaRPr lang="en-US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Value in X, “08” in prompt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HP Co.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80446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HEXVIEW</a:t>
                      </a:r>
                      <a:endParaRPr lang="en-US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Value in X, “16” in prompt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HP Co.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328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nn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>
                          <a:effectLst/>
                        </a:rPr>
                        <a:t>T&gt;BS _ _</a:t>
                      </a:r>
                      <a:endParaRPr lang="en-US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Value in X, base in prompt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Ken Emery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39073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-nn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TB</a:t>
                      </a:r>
                      <a:endParaRPr lang="en-US" dirty="0"/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Base in Y, value in X (with negative sign)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George Eldridge</a:t>
                      </a:r>
                      <a:endParaRPr lang="en-US" sz="1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79856958"/>
                  </a:ext>
                </a:extLst>
              </a:tr>
            </a:tbl>
          </a:graphicData>
        </a:graphic>
      </p:graphicFrame>
      <p:pic>
        <p:nvPicPr>
          <p:cNvPr id="3073" name="Picture 1">
            <a:extLst>
              <a:ext uri="{FF2B5EF4-FFF2-40B4-BE49-F238E27FC236}">
                <a16:creationId xmlns:a16="http://schemas.microsoft.com/office/drawing/2014/main" xmlns="" id="{FD4E54A5-B282-4FFE-A765-6DE010655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73987"/>
            <a:ext cx="3313815" cy="154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1">
            <a:extLst>
              <a:ext uri="{FF2B5EF4-FFF2-40B4-BE49-F238E27FC236}">
                <a16:creationId xmlns:a16="http://schemas.microsoft.com/office/drawing/2014/main" xmlns="" id="{94808F9E-C623-45D4-8B2B-EE4D50B39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2030" y="3888424"/>
            <a:ext cx="1853172" cy="30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xmlns="" id="{AE70C07B-CC53-4766-8046-E2CC30AF2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5679" y="4227546"/>
            <a:ext cx="1863122" cy="31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">
            <a:extLst>
              <a:ext uri="{FF2B5EF4-FFF2-40B4-BE49-F238E27FC236}">
                <a16:creationId xmlns:a16="http://schemas.microsoft.com/office/drawing/2014/main" xmlns="" id="{9DAAC6F6-E3CB-4CE3-85CC-3BF339155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2904" y="1806071"/>
            <a:ext cx="1863122" cy="30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xmlns="" id="{AA22BD79-2297-4927-8F27-AB9470173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1712" y="2265942"/>
            <a:ext cx="1863122" cy="31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D707F9F0-8CC1-4264-ABD1-D465887A8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1712" y="2626898"/>
            <a:ext cx="1863122" cy="31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xmlns="" id="{ADC04BEA-C963-4FC0-BC9F-073173F27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1712" y="2979408"/>
            <a:ext cx="1863122" cy="32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xmlns="" id="{302B1824-8DD5-411F-A8C3-B92B9C8A2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1712" y="3343009"/>
            <a:ext cx="1863122" cy="31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526867" y="4902199"/>
          <a:ext cx="3860800" cy="1465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45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75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6860">
                <a:tc>
                  <a:txBody>
                    <a:bodyPr/>
                    <a:lstStyle/>
                    <a:p>
                      <a:r>
                        <a:rPr lang="en-US" sz="1000" dirty="0"/>
                        <a:t>Base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IN/VIEW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D&gt;H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T&gt;BS</a:t>
                      </a:r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r>
                        <a:rPr lang="en-US" sz="1000" dirty="0"/>
                        <a:t>BIN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1,023</a:t>
                      </a:r>
                    </a:p>
                    <a:p>
                      <a:pPr algn="r"/>
                      <a:r>
                        <a:rPr lang="en-US" sz="1000" dirty="0"/>
                        <a:t>1,111,111,111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n/a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4,095</a:t>
                      </a:r>
                    </a:p>
                    <a:p>
                      <a:pPr algn="r"/>
                      <a:r>
                        <a:rPr lang="en-US" sz="1000" dirty="0"/>
                        <a:t>111,111,111,111</a:t>
                      </a:r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r>
                        <a:rPr lang="en-US" sz="1000" dirty="0"/>
                        <a:t>OCT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1,073,741,823</a:t>
                      </a:r>
                    </a:p>
                    <a:p>
                      <a:pPr algn="r"/>
                      <a:r>
                        <a:rPr lang="en-US" sz="1000" dirty="0"/>
                        <a:t>7,777,777,777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n/a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8,589,934,587</a:t>
                      </a:r>
                    </a:p>
                    <a:p>
                      <a:pPr algn="r"/>
                      <a:r>
                        <a:rPr lang="en-US" sz="1000" dirty="0"/>
                        <a:t>77,777,777,777</a:t>
                      </a:r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r>
                        <a:rPr lang="en-US" sz="1000" dirty="0"/>
                        <a:t>HEX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000" dirty="0"/>
                        <a:t>4,294,967,295</a:t>
                      </a:r>
                    </a:p>
                    <a:p>
                      <a:pPr algn="r"/>
                      <a:r>
                        <a:rPr lang="en-US" sz="1000" dirty="0"/>
                        <a:t>FF,FFF,FFF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9,999,999,999</a:t>
                      </a:r>
                    </a:p>
                    <a:p>
                      <a:pPr algn="r"/>
                      <a:r>
                        <a:rPr lang="en-US" sz="1000" dirty="0"/>
                        <a:t>254,0bE,3FF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/>
                        <a:t>9 E10</a:t>
                      </a:r>
                    </a:p>
                    <a:p>
                      <a:pPr algn="r"/>
                      <a:r>
                        <a:rPr lang="en-US" sz="1000" dirty="0"/>
                        <a:t>1,4F4,6b0,400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CF35867-C4C4-4594-B727-D44A7245C6D3}"/>
              </a:ext>
            </a:extLst>
          </p:cNvPr>
          <p:cNvSpPr/>
          <p:nvPr/>
        </p:nvSpPr>
        <p:spPr>
          <a:xfrm>
            <a:off x="10822711" y="1206441"/>
            <a:ext cx="1297150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IL-Develop.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41-Advantage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Digit-Pack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SandMath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16C Emulator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65461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0472974D-2712-4ACC-9B70-3A378046F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0" y="266652"/>
            <a:ext cx="10515600" cy="781392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SandMatrix Behemoth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788DFAC2-52D6-4CA2-BF71-91E8E1EF1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719" y="3276446"/>
            <a:ext cx="2189158" cy="331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">
            <a:extLst>
              <a:ext uri="{FF2B5EF4-FFF2-40B4-BE49-F238E27FC236}">
                <a16:creationId xmlns:a16="http://schemas.microsoft.com/office/drawing/2014/main" xmlns="" id="{F482070C-F709-4A03-90B7-0546876EA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3997" y="3244645"/>
            <a:ext cx="2261664" cy="334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9B7AE4-71A8-46DC-B4C2-579734EFD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082" y="266652"/>
            <a:ext cx="3431882" cy="971551"/>
          </a:xfrm>
          <a:prstGeom prst="rect">
            <a:avLst/>
          </a:prstGeom>
        </p:spPr>
      </p:pic>
      <p:pic>
        <p:nvPicPr>
          <p:cNvPr id="3076" name="Picture 10">
            <a:extLst>
              <a:ext uri="{FF2B5EF4-FFF2-40B4-BE49-F238E27FC236}">
                <a16:creationId xmlns:a16="http://schemas.microsoft.com/office/drawing/2014/main" xmlns="" id="{855A66D3-F574-4868-B0F4-F89D61BD3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1765" y="3244645"/>
            <a:ext cx="3422516" cy="319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FD9A4C2-A3BF-4875-AB20-4718D16C4E4A}"/>
              </a:ext>
            </a:extLst>
          </p:cNvPr>
          <p:cNvSpPr/>
          <p:nvPr/>
        </p:nvSpPr>
        <p:spPr>
          <a:xfrm>
            <a:off x="924005" y="1082744"/>
            <a:ext cx="5764335" cy="233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i="1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Picks-up where the SandMath left things off:</a:t>
            </a:r>
            <a:br>
              <a:rPr lang="en-US" sz="1600" i="1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en-US" sz="1600" i="1" u="sng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Includes ALL functionality from Advantage Matrix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Adds new MCODE utilities (TRACE, MIDN, MZERO)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Adds Complex Matrix Transpose, Determinant, Minors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Features a Triple-Launcher:  Matrix / Vectors / Polynomials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Plus a combined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PolyRoots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Distances Launcher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Matrix Editor (by rows)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F217A508-CDDE-4D79-A45C-1CCB1F3BC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3755" y="3868382"/>
            <a:ext cx="2251145" cy="38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xmlns="" id="{4C672B69-7261-4031-AB69-86FCF8B86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3756" y="4376384"/>
            <a:ext cx="2251145" cy="38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xmlns="" id="{FAF398AF-4946-4000-BE6C-FB038BF0E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2644" y="3392155"/>
            <a:ext cx="2261664" cy="38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xmlns="" id="{7EDF01C1-C551-43E9-812A-DBA9AD22B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3755" y="5122802"/>
            <a:ext cx="2251145" cy="38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xmlns="" id="{B85CFD43-A0B3-4671-9B73-79F058336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2643" y="5630804"/>
            <a:ext cx="2251145" cy="38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E9B1FF82-6560-4BE6-9B75-54904A4D8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2863" y="2010514"/>
            <a:ext cx="7970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&lt;----&gt;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DDDB17-FAA2-488B-8E7D-48BCFC1749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27768" y="1867029"/>
            <a:ext cx="4546514" cy="91468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B8F5070C-7D52-41B1-A68B-E45CBBEDB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CE626A0-6908-463C-91A5-81126E4E7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68758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3B9A9615-028C-434F-B908-2CAF7DF28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0" y="266652"/>
            <a:ext cx="10515600" cy="781392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SandMatrix Behemoth (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Con’t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8CBB7A2D-9C1C-4D87-BDCB-759E6B1403D8}"/>
              </a:ext>
            </a:extLst>
          </p:cNvPr>
          <p:cNvSpPr/>
          <p:nvPr/>
        </p:nvSpPr>
        <p:spPr>
          <a:xfrm>
            <a:off x="4871103" y="1920795"/>
            <a:ext cx="1621692" cy="179188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SandMatrix</a:t>
            </a:r>
            <a:endParaRPr lang="de-DE" dirty="0"/>
          </a:p>
        </p:txBody>
      </p:sp>
      <p:sp>
        <p:nvSpPr>
          <p:cNvPr id="7" name="Rounded Rectangle 13">
            <a:extLst>
              <a:ext uri="{FF2B5EF4-FFF2-40B4-BE49-F238E27FC236}">
                <a16:creationId xmlns:a16="http://schemas.microsoft.com/office/drawing/2014/main" xmlns="" id="{3A28D5FE-CA17-496F-83FC-C7A8AAC620F2}"/>
              </a:ext>
            </a:extLst>
          </p:cNvPr>
          <p:cNvSpPr/>
          <p:nvPr/>
        </p:nvSpPr>
        <p:spPr>
          <a:xfrm>
            <a:off x="4921905" y="2585105"/>
            <a:ext cx="765908" cy="570524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0000FF"/>
                </a:solidFill>
              </a:rPr>
              <a:t>Advtg</a:t>
            </a:r>
            <a:r>
              <a:rPr lang="en-US" sz="1400" dirty="0">
                <a:solidFill>
                  <a:srgbClr val="0000FF"/>
                </a:solidFill>
              </a:rPr>
              <a:t>. Matrix</a:t>
            </a:r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8" name="Rounded Rectangle 14">
            <a:extLst>
              <a:ext uri="{FF2B5EF4-FFF2-40B4-BE49-F238E27FC236}">
                <a16:creationId xmlns:a16="http://schemas.microsoft.com/office/drawing/2014/main" xmlns="" id="{9773AD85-7154-4B7D-8B70-80F0A462417C}"/>
              </a:ext>
            </a:extLst>
          </p:cNvPr>
          <p:cNvSpPr/>
          <p:nvPr/>
        </p:nvSpPr>
        <p:spPr>
          <a:xfrm>
            <a:off x="5691720" y="2581198"/>
            <a:ext cx="765908" cy="570524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Vector Calc.</a:t>
            </a:r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9822B4C-C19F-4489-AB76-AE704429C2A8}"/>
              </a:ext>
            </a:extLst>
          </p:cNvPr>
          <p:cNvSpPr/>
          <p:nvPr/>
        </p:nvSpPr>
        <p:spPr>
          <a:xfrm>
            <a:off x="724931" y="1558673"/>
            <a:ext cx="3823483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CCD Array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Advantage’s Major Matrix </a:t>
            </a:r>
            <a:r>
              <a:rPr lang="en-US" sz="16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Fns</a:t>
            </a:r>
            <a:endParaRPr lang="en-US" sz="16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Enhanced Matrix Editors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 &amp; Complex Matrix Minors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Complex Matrix Determinant (N&lt;=5)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Complex Matrix Transpose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Matrix Pseudo-Inverse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Matrix Trace &amp;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Integer Powers and Roots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Matrix Exponential &amp; Logarithm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Lie Product, Matrix Square Root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Pascal &amp; Random Matrices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5FA9DC6-EFA4-473D-8521-9A65CA4106FF}"/>
              </a:ext>
            </a:extLst>
          </p:cNvPr>
          <p:cNvSpPr/>
          <p:nvPr/>
        </p:nvSpPr>
        <p:spPr>
          <a:xfrm>
            <a:off x="7258704" y="2456112"/>
            <a:ext cx="32639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Vector Calculator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Major Vector Operations Driver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Coordinate Transformations</a:t>
            </a:r>
          </a:p>
        </p:txBody>
      </p:sp>
      <p:sp>
        <p:nvSpPr>
          <p:cNvPr id="11" name="Round Single Corner Rectangle 86">
            <a:extLst>
              <a:ext uri="{FF2B5EF4-FFF2-40B4-BE49-F238E27FC236}">
                <a16:creationId xmlns:a16="http://schemas.microsoft.com/office/drawing/2014/main" xmlns="" id="{E01920A8-0E1A-49B0-A179-518A9A828F62}"/>
              </a:ext>
            </a:extLst>
          </p:cNvPr>
          <p:cNvSpPr/>
          <p:nvPr/>
        </p:nvSpPr>
        <p:spPr>
          <a:xfrm>
            <a:off x="4925810" y="3187959"/>
            <a:ext cx="1512277" cy="242290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FF"/>
                </a:solidFill>
              </a:rPr>
              <a:t>Polynomials</a:t>
            </a:r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6901B48-F835-42C7-8246-B73FD47E5510}"/>
              </a:ext>
            </a:extLst>
          </p:cNvPr>
          <p:cNvSpPr/>
          <p:nvPr/>
        </p:nvSpPr>
        <p:spPr>
          <a:xfrm>
            <a:off x="7258704" y="3548897"/>
            <a:ext cx="3889526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Polynomial and Derivatives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Polynomial Arithmetic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Polynomial Roots, </a:t>
            </a:r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Quartic Equation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Orthogonal polynomials (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Con’t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Polynomial Fitting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Partial Fraction Expansion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B99889C-16E5-4D0B-B801-998D546C3E09}"/>
              </a:ext>
            </a:extLst>
          </p:cNvPr>
          <p:cNvSpPr/>
          <p:nvPr/>
        </p:nvSpPr>
        <p:spPr>
          <a:xfrm>
            <a:off x="7243954" y="1501468"/>
            <a:ext cx="36831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 Y-Registers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to 50x50 Linear Sys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Main- and CL-Mem Matrix Catalogs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DC8C7DE-677B-4C1F-B7F2-9823783D530E}"/>
              </a:ext>
            </a:extLst>
          </p:cNvPr>
          <p:cNvSpPr/>
          <p:nvPr/>
        </p:nvSpPr>
        <p:spPr>
          <a:xfrm>
            <a:off x="4062582" y="5118557"/>
            <a:ext cx="406707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Eigenvalues &amp; Eigenvectors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Characteristic polynomial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Jacobi Method for Symmetrical Matrices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 Factors (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Con’t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xmlns="" id="{771F50A1-18E3-421D-94EC-699502DDF606}"/>
              </a:ext>
            </a:extLst>
          </p:cNvPr>
          <p:cNvSpPr/>
          <p:nvPr/>
        </p:nvSpPr>
        <p:spPr>
          <a:xfrm>
            <a:off x="4439798" y="1618145"/>
            <a:ext cx="315691" cy="3046988"/>
          </a:xfrm>
          <a:prstGeom prst="rightBrac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63CFCB8-7A68-4416-8A19-86351A4D0C37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6457628" y="2866460"/>
            <a:ext cx="801076" cy="5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60527C1A-FA78-4997-BBB3-FBD550D54D15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6253316" y="1916967"/>
            <a:ext cx="990638" cy="598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004B0AAB-35DB-4C86-8093-D1A34AAA98CE}"/>
              </a:ext>
            </a:extLst>
          </p:cNvPr>
          <p:cNvCxnSpPr>
            <a:stCxn id="12" idx="1"/>
          </p:cNvCxnSpPr>
          <p:nvPr/>
        </p:nvCxnSpPr>
        <p:spPr>
          <a:xfrm flipH="1" flipV="1">
            <a:off x="6253316" y="3391522"/>
            <a:ext cx="1005388" cy="1080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EA2E33C3-2CAE-45CA-98FF-FB28BB47A65F}"/>
              </a:ext>
            </a:extLst>
          </p:cNvPr>
          <p:cNvCxnSpPr>
            <a:cxnSpLocks/>
          </p:cNvCxnSpPr>
          <p:nvPr/>
        </p:nvCxnSpPr>
        <p:spPr>
          <a:xfrm flipV="1">
            <a:off x="5694325" y="3548897"/>
            <a:ext cx="0" cy="1569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1">
            <a:extLst>
              <a:ext uri="{FF2B5EF4-FFF2-40B4-BE49-F238E27FC236}">
                <a16:creationId xmlns:a16="http://schemas.microsoft.com/office/drawing/2014/main" xmlns="" id="{60DC53C4-C948-42BD-80E7-9990110B6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478" y="4943708"/>
            <a:ext cx="3031633" cy="112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51963" y="196947"/>
            <a:ext cx="23542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35550" y="675248"/>
            <a:ext cx="23780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37895" y="1153550"/>
            <a:ext cx="23780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Left Brace 21"/>
          <p:cNvSpPr/>
          <p:nvPr/>
        </p:nvSpPr>
        <p:spPr>
          <a:xfrm>
            <a:off x="506437" y="2366236"/>
            <a:ext cx="225083" cy="64711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13BC242-F248-4A45-BE3B-E0E8FBCDD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71DA39B-A20F-4F01-B25B-A0E6AEA71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36</a:t>
            </a:fld>
            <a:endParaRPr lang="en-US"/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xmlns="" id="{D2FE378B-C435-461F-BF5D-07E02FD36E6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743488" y="1746651"/>
            <a:ext cx="653288" cy="285977"/>
          </a:xfrm>
          <a:prstGeom prst="bentConnector3">
            <a:avLst>
              <a:gd name="adj1" fmla="val 1814"/>
            </a:avLst>
          </a:prstGeom>
          <a:ln w="127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2" idx="1"/>
            <a:endCxn id="25" idx="1"/>
          </p:cNvCxnSpPr>
          <p:nvPr/>
        </p:nvCxnSpPr>
        <p:spPr>
          <a:xfrm rot="10800000" flipH="1" flipV="1">
            <a:off x="506436" y="2689793"/>
            <a:ext cx="149041" cy="2818348"/>
          </a:xfrm>
          <a:prstGeom prst="bentConnector3">
            <a:avLst>
              <a:gd name="adj1" fmla="val -15338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526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2" grpId="0"/>
      <p:bldP spid="13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039B199-6B9D-46E5-9CC0-B506D71AD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1AC60CF-7DE2-4C76-8FE9-A6488959A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CCBA95B-AB85-4489-81E0-288D9C8F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0" y="266652"/>
            <a:ext cx="10515600" cy="781392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SandMatrix on CL-steroids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610" name="Picture 2">
            <a:extLst>
              <a:ext uri="{FF2B5EF4-FFF2-40B4-BE49-F238E27FC236}">
                <a16:creationId xmlns:a16="http://schemas.microsoft.com/office/drawing/2014/main" xmlns="" id="{95F87699-F9E9-4B3B-A005-9EB82454D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6043" y="2634459"/>
            <a:ext cx="5067403" cy="357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4A50EA-AAE2-458B-A025-9ECF49194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523" y="901452"/>
            <a:ext cx="40084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EBDE8EB-DEBD-4CE0-AD35-665BEE180425}"/>
              </a:ext>
            </a:extLst>
          </p:cNvPr>
          <p:cNvSpPr/>
          <p:nvPr/>
        </p:nvSpPr>
        <p:spPr>
          <a:xfrm>
            <a:off x="1091426" y="1845449"/>
            <a:ext cx="1066551" cy="1412615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Main Memory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319 </a:t>
            </a:r>
            <a:r>
              <a:rPr lang="en-US" sz="1400" dirty="0" err="1">
                <a:solidFill>
                  <a:schemeClr val="tx1"/>
                </a:solidFill>
              </a:rPr>
              <a:t>regs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B15EF5-03F2-48F4-8E32-0F1F9E196B49}"/>
              </a:ext>
            </a:extLst>
          </p:cNvPr>
          <p:cNvSpPr/>
          <p:nvPr/>
        </p:nvSpPr>
        <p:spPr>
          <a:xfrm>
            <a:off x="2329518" y="1845449"/>
            <a:ext cx="1066551" cy="2958352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Extended Memory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(600 </a:t>
            </a:r>
            <a:r>
              <a:rPr lang="en-US" sz="1400" dirty="0" err="1">
                <a:solidFill>
                  <a:schemeClr val="tx1"/>
                </a:solidFill>
              </a:rPr>
              <a:t>regs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EDBCA76-5100-444D-903A-B42E128C920A}"/>
              </a:ext>
            </a:extLst>
          </p:cNvPr>
          <p:cNvSpPr/>
          <p:nvPr/>
        </p:nvSpPr>
        <p:spPr>
          <a:xfrm>
            <a:off x="4336365" y="1495401"/>
            <a:ext cx="992557" cy="4141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B222B71-BE41-49B6-A184-6DBFC15C8A29}"/>
              </a:ext>
            </a:extLst>
          </p:cNvPr>
          <p:cNvSpPr/>
          <p:nvPr/>
        </p:nvSpPr>
        <p:spPr>
          <a:xfrm>
            <a:off x="4105995" y="1674038"/>
            <a:ext cx="992557" cy="4141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C5508A3-2E0D-4924-99EB-176C0E302F68}"/>
              </a:ext>
            </a:extLst>
          </p:cNvPr>
          <p:cNvSpPr/>
          <p:nvPr/>
        </p:nvSpPr>
        <p:spPr>
          <a:xfrm>
            <a:off x="3705235" y="1870351"/>
            <a:ext cx="1186543" cy="4141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/>
              <a:t>CL RAM</a:t>
            </a:r>
          </a:p>
          <a:p>
            <a:pPr algn="ctr"/>
            <a:r>
              <a:rPr lang="en-US" sz="1600" dirty="0"/>
              <a:t>(3,072 </a:t>
            </a:r>
            <a:r>
              <a:rPr lang="en-US" sz="1600" dirty="0" err="1"/>
              <a:t>regs</a:t>
            </a:r>
            <a:r>
              <a:rPr lang="en-US" sz="1600" dirty="0"/>
              <a:t>)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59BB2FF9-1D55-456B-83F9-F69DF4E60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38877" y="4759833"/>
            <a:ext cx="1772763" cy="30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250D217F-9744-4E85-9EE6-6762B630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2453" y="3259402"/>
            <a:ext cx="1772763" cy="30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4E17B4FA-C390-4042-B3B7-5D8215556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68709" y="6001632"/>
            <a:ext cx="1932388" cy="30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>
            <a:extLst>
              <a:ext uri="{FF2B5EF4-FFF2-40B4-BE49-F238E27FC236}">
                <a16:creationId xmlns:a16="http://schemas.microsoft.com/office/drawing/2014/main" xmlns="" id="{549BB3B3-CEC0-4021-8616-D1A0F1020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9855" y="356280"/>
            <a:ext cx="40386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8D283C84-3A98-4A39-B45A-F04C6B5360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9507600"/>
              </p:ext>
            </p:extLst>
          </p:nvPr>
        </p:nvGraphicFramePr>
        <p:xfrm>
          <a:off x="9164505" y="1003129"/>
          <a:ext cx="2608996" cy="537187"/>
        </p:xfrm>
        <a:graphic>
          <a:graphicData uri="http://schemas.openxmlformats.org/presentationml/2006/ole">
            <p:oleObj spid="_x0000_s67769" name="Picture" r:id="rId9" imgW="19554825" imgH="4038600" progId="Word.Picture.8">
              <p:embed/>
            </p:oleObj>
          </a:graphicData>
        </a:graphic>
      </p:graphicFrame>
      <p:pic>
        <p:nvPicPr>
          <p:cNvPr id="67594" name="Picture 1">
            <a:extLst>
              <a:ext uri="{FF2B5EF4-FFF2-40B4-BE49-F238E27FC236}">
                <a16:creationId xmlns:a16="http://schemas.microsoft.com/office/drawing/2014/main" xmlns="" id="{FDA31F93-A7D4-4460-9D2F-7A59E0A0E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8377" y="1674038"/>
            <a:ext cx="4540001" cy="92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1908F37-9442-44DA-A935-606C81A883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71507" y="1037892"/>
            <a:ext cx="1756871" cy="494120"/>
          </a:xfrm>
          <a:prstGeom prst="rect">
            <a:avLst/>
          </a:prstGeom>
        </p:spPr>
      </p:pic>
      <p:pic>
        <p:nvPicPr>
          <p:cNvPr id="67600" name="Picture 16">
            <a:extLst>
              <a:ext uri="{FF2B5EF4-FFF2-40B4-BE49-F238E27FC236}">
                <a16:creationId xmlns:a16="http://schemas.microsoft.com/office/drawing/2014/main" xmlns="" id="{E993BDF5-2F4F-4F53-8FE4-0B54481C4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668" y="5172620"/>
            <a:ext cx="14081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1" name="Picture 17">
            <a:extLst>
              <a:ext uri="{FF2B5EF4-FFF2-40B4-BE49-F238E27FC236}">
                <a16:creationId xmlns:a16="http://schemas.microsoft.com/office/drawing/2014/main" xmlns="" id="{43C4ABB7-C631-4BAD-A1AE-0996E52F1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290" y="5641131"/>
            <a:ext cx="1295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2" name="Picture 18">
            <a:extLst>
              <a:ext uri="{FF2B5EF4-FFF2-40B4-BE49-F238E27FC236}">
                <a16:creationId xmlns:a16="http://schemas.microsoft.com/office/drawing/2014/main" xmlns="" id="{DE6FCF4F-D684-47A0-AF53-98FA50E59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755" y="6125700"/>
            <a:ext cx="147796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29511" y="1324094"/>
            <a:ext cx="37392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Supersedes the Matrix group in </a:t>
            </a:r>
            <a:r>
              <a:rPr lang="en-US" sz="16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[YRGA]</a:t>
            </a:r>
          </a:p>
        </p:txBody>
      </p:sp>
      <p:sp>
        <p:nvSpPr>
          <p:cNvPr id="25" name="Left Brace 24"/>
          <p:cNvSpPr/>
          <p:nvPr/>
        </p:nvSpPr>
        <p:spPr>
          <a:xfrm>
            <a:off x="483220" y="5241076"/>
            <a:ext cx="178419" cy="74341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5063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455E1C8E-896D-4DCB-B221-9B7C9691D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0" y="266652"/>
            <a:ext cx="10515600" cy="781392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Value of Money TVM$   </a:t>
            </a:r>
            <a:r>
              <a:rPr lang="en-US" sz="36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TMVY]</a:t>
            </a:r>
            <a:endParaRPr lang="de-DE" sz="36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27D1F23-5452-461A-B4A9-E22751CA1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779" y="2024145"/>
            <a:ext cx="23812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xmlns="" id="{060688CE-75D4-4937-9BC9-6CEE813B7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1104" y="1536005"/>
            <a:ext cx="23812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E0C97D75-75E3-4A4B-8D6A-5795B4A6C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779" y="1525232"/>
            <a:ext cx="23812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xmlns="" id="{7A36EBCB-1104-4FC2-AEAE-08C0DA790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3715" y="266652"/>
            <a:ext cx="25908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CB829FD-F7E4-4A86-B39D-BF3870BDCBE9}"/>
              </a:ext>
            </a:extLst>
          </p:cNvPr>
          <p:cNvSpPr/>
          <p:nvPr/>
        </p:nvSpPr>
        <p:spPr>
          <a:xfrm>
            <a:off x="731779" y="5250078"/>
            <a:ext cx="8446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 ’ (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=   (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PMT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* [ (1+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-n</a:t>
            </a:r>
            <a:r>
              <a:rPr lang="en-US" sz="20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- 1 ]  + n * [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PMT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 +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ip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)/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FV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] * (1+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-(</a:t>
            </a:r>
            <a:r>
              <a:rPr lang="en-US" sz="2400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+1)</a:t>
            </a:r>
            <a:endParaRPr lang="en-US" sz="1200" dirty="0"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indent="457200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AE67B8F3-3824-43DD-BA69-49C0B59234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44704825"/>
              </p:ext>
            </p:extLst>
          </p:nvPr>
        </p:nvGraphicFramePr>
        <p:xfrm>
          <a:off x="958468" y="3340764"/>
          <a:ext cx="5185940" cy="678994"/>
        </p:xfrm>
        <a:graphic>
          <a:graphicData uri="http://schemas.openxmlformats.org/presentationml/2006/ole">
            <p:oleObj spid="_x0000_s1288" name="Picture" r:id="rId7" imgW="31365825" imgH="4114800" progId="Word.Picture.8">
              <p:embed/>
            </p:oleObj>
          </a:graphicData>
        </a:graphic>
      </p:graphicFrame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98976D75-3367-4A60-8655-E3B7501A6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304" y="4665041"/>
            <a:ext cx="23717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xmlns="" id="{38266CC2-6B07-4CF0-903E-3BEC0F5DF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3680" y="4665041"/>
            <a:ext cx="23717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4C4EE1A-2525-43BA-9F03-B41623B5EB6E}"/>
              </a:ext>
            </a:extLst>
          </p:cNvPr>
          <p:cNvSpPr/>
          <p:nvPr/>
        </p:nvSpPr>
        <p:spPr>
          <a:xfrm>
            <a:off x="1128455" y="2713393"/>
            <a:ext cx="6408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Formula-driven variables for N, PV, FV, PMT (13-digit math)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Includes Advantage’s and PPC’s TVM Programs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4FD977A-0469-4BFB-AF1D-95D404B07C95}"/>
              </a:ext>
            </a:extLst>
          </p:cNvPr>
          <p:cNvSpPr/>
          <p:nvPr/>
        </p:nvSpPr>
        <p:spPr>
          <a:xfrm>
            <a:off x="1037281" y="4157419"/>
            <a:ext cx="51955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Newton’s Method for interest rate I$ (13-digit math)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A7CF70E-2BA0-4649-9F1A-21E22EEC2FE2}"/>
              </a:ext>
            </a:extLst>
          </p:cNvPr>
          <p:cNvSpPr/>
          <p:nvPr/>
        </p:nvSpPr>
        <p:spPr>
          <a:xfrm>
            <a:off x="746073" y="5599876"/>
            <a:ext cx="3900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/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0 = [ abs(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PV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PMT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FV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]</a:t>
            </a:r>
            <a:r>
              <a:rPr lang="en-US" sz="2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1/</a:t>
            </a:r>
            <a:r>
              <a:rPr lang="en-US" sz="2400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endParaRPr lang="en-US" sz="1400" i="1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487A4B12-3E53-4F84-9956-C8B8BF601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7629" y="4615956"/>
            <a:ext cx="2836041" cy="155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F3BF805-71E4-4D37-84D4-AFF1F61F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FB6B888-19A3-4196-95F2-C63F11C8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104" name="Picture 80" descr="Image result for money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814558" y="2814913"/>
            <a:ext cx="1809114" cy="1617239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3244DDD-5385-4319-9CFE-BBF41C42EC53}"/>
              </a:ext>
            </a:extLst>
          </p:cNvPr>
          <p:cNvSpPr/>
          <p:nvPr/>
        </p:nvSpPr>
        <p:spPr>
          <a:xfrm>
            <a:off x="731779" y="880990"/>
            <a:ext cx="4914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From-the-scratch, MCODE HP-12C Equivalent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43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le:Linear regression.svg">
            <a:extLst>
              <a:ext uri="{FF2B5EF4-FFF2-40B4-BE49-F238E27FC236}">
                <a16:creationId xmlns:a16="http://schemas.microsoft.com/office/drawing/2014/main" xmlns="" id="{1392B996-4434-415B-9942-AEF67DAF7D5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6043" y="837408"/>
            <a:ext cx="2743200" cy="186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6A32DC3-CFA1-4521-8F28-5899DD17D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E1946E2-9821-4ACD-BC9B-D3520A1AD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D5FB21-39CB-4919-ABE1-A38C3A3E0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0" y="266652"/>
            <a:ext cx="10515600" cy="781392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Extended Stats &amp; Curve Fitting ROMS 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[XTAT,CURV]</a:t>
            </a:r>
            <a:endParaRPr lang="de-DE" sz="36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E95EF7A-FBB6-4DD4-8C95-6DC5D70F318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1232" y="1337808"/>
            <a:ext cx="1888712" cy="115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B661EA8-BD00-49A0-AB26-F10A85D8C7AA}"/>
              </a:ext>
            </a:extLst>
          </p:cNvPr>
          <p:cNvSpPr/>
          <p:nvPr/>
        </p:nvSpPr>
        <p:spPr>
          <a:xfrm>
            <a:off x="909015" y="940156"/>
            <a:ext cx="5254965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i="1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Rounds-up SandMath functionality in stand-alone format:</a:t>
            </a:r>
            <a:br>
              <a:rPr lang="en-US" sz="1600" i="1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en-US" sz="1600" i="1" u="sng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Linear Regression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Primality Tests, Next Prime,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Combinations/Permutations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Summation Functions (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Faulhaber’s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al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Single and Duplex Means (AGM,…)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Ratios, GCD, LCM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popular Statistical Distributions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Probability Density Functions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Cumulative Probability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A652A05D-33E5-48AB-8714-CCA02E962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7730479"/>
              </p:ext>
            </p:extLst>
          </p:nvPr>
        </p:nvGraphicFramePr>
        <p:xfrm>
          <a:off x="1109045" y="4285258"/>
          <a:ext cx="4846275" cy="1465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9894">
                  <a:extLst>
                    <a:ext uri="{9D8B030D-6E8A-4147-A177-3AD203B41FA5}">
                      <a16:colId xmlns:a16="http://schemas.microsoft.com/office/drawing/2014/main" xmlns="" val="713114519"/>
                    </a:ext>
                  </a:extLst>
                </a:gridCol>
                <a:gridCol w="1271751">
                  <a:extLst>
                    <a:ext uri="{9D8B030D-6E8A-4147-A177-3AD203B41FA5}">
                      <a16:colId xmlns:a16="http://schemas.microsoft.com/office/drawing/2014/main" xmlns="" val="3496063563"/>
                    </a:ext>
                  </a:extLst>
                </a:gridCol>
                <a:gridCol w="1272279">
                  <a:extLst>
                    <a:ext uri="{9D8B030D-6E8A-4147-A177-3AD203B41FA5}">
                      <a16:colId xmlns:a16="http://schemas.microsoft.com/office/drawing/2014/main" xmlns="" val="418529671"/>
                    </a:ext>
                  </a:extLst>
                </a:gridCol>
                <a:gridCol w="1122351">
                  <a:extLst>
                    <a:ext uri="{9D8B030D-6E8A-4147-A177-3AD203B41FA5}">
                      <a16:colId xmlns:a16="http://schemas.microsoft.com/office/drawing/2014/main" xmlns="" val="3577918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82065" algn="r"/>
                        </a:tabLst>
                      </a:pPr>
                      <a:r>
                        <a:rPr lang="en-US" sz="1000" dirty="0">
                          <a:effectLst/>
                        </a:rPr>
                        <a:t>Distribution	</a:t>
                      </a:r>
                      <a:endParaRPr lang="en-US" sz="1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Density Function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Cumulative Probability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Driver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65594001"/>
                  </a:ext>
                </a:extLst>
              </a:tr>
              <a:tr h="1934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Normal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NRDF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NRCP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--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28366497"/>
                  </a:ext>
                </a:extLst>
              </a:tr>
              <a:tr h="1934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T-Student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TSDF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TSCP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TDIST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81039812"/>
                  </a:ext>
                </a:extLst>
              </a:tr>
              <a:tr h="1934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F-Snedecor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FSDF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FSCP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FDIST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58583303"/>
                  </a:ext>
                </a:extLst>
              </a:tr>
              <a:tr h="1934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Chi-Squared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C2DF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C2CP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CHI2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77450255"/>
                  </a:ext>
                </a:extLst>
              </a:tr>
              <a:tr h="1934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Poisson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PSDF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--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POIS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67980336"/>
                  </a:ext>
                </a:extLst>
              </a:tr>
              <a:tr h="1934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Binomial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BNP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BNP+</a:t>
                      </a:r>
                      <a:endParaRPr lang="en-US" sz="1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BIN</a:t>
                      </a:r>
                      <a:endParaRPr lang="en-US" sz="1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5881489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CB7CAAB-46F1-4544-8697-144869155296}"/>
              </a:ext>
            </a:extLst>
          </p:cNvPr>
          <p:cNvSpPr/>
          <p:nvPr/>
        </p:nvSpPr>
        <p:spPr>
          <a:xfrm>
            <a:off x="7655736" y="2881099"/>
            <a:ext cx="3845925" cy="318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i="1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Stand-alone Curve Fitting Compendium:</a:t>
            </a:r>
          </a:p>
          <a:p>
            <a:endParaRPr lang="en-US" sz="1400" i="1" u="sng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AECROM Fitter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Advantage’s CFIT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 HP-41 / PPC’s  “CV”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W. Kolb’s MCF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Polynomial Interpolation: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Aitken’s / Lagrange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Polynomial Best Fit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Linear Exponential Curve Fitting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Orthogonal Polynomials Fitting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16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520" y="365126"/>
            <a:ext cx="10515600" cy="603982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Auxiliary &amp; Banked FAT Concept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92477" y="1465077"/>
            <a:ext cx="2022726" cy="45245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/>
          <p:cNvSpPr/>
          <p:nvPr/>
        </p:nvSpPr>
        <p:spPr>
          <a:xfrm>
            <a:off x="4295578" y="1461232"/>
            <a:ext cx="2015799" cy="430911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Banked FAT #1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</a:rPr>
              <a:t>Unlimited Size</a:t>
            </a:r>
            <a:endParaRPr lang="de-DE" sz="12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9694" y="1238410"/>
            <a:ext cx="5957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0xp000</a:t>
            </a:r>
            <a:endParaRPr lang="de-DE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1234782" y="1760962"/>
            <a:ext cx="5853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0xp083</a:t>
            </a:r>
            <a:endParaRPr lang="de-DE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1258008" y="3416703"/>
            <a:ext cx="5879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0xp800</a:t>
            </a:r>
            <a:endParaRPr lang="de-DE" sz="105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88464" y="1966087"/>
            <a:ext cx="623443" cy="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84639" y="1451227"/>
            <a:ext cx="623443" cy="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03761" y="4346696"/>
            <a:ext cx="623443" cy="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77212" y="4122346"/>
            <a:ext cx="588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0xp8xx</a:t>
            </a:r>
            <a:endParaRPr lang="de-DE" sz="1050" dirty="0"/>
          </a:p>
        </p:txBody>
      </p:sp>
      <p:sp>
        <p:nvSpPr>
          <p:cNvPr id="4" name="Rectangle 3"/>
          <p:cNvSpPr/>
          <p:nvPr/>
        </p:nvSpPr>
        <p:spPr>
          <a:xfrm>
            <a:off x="1925432" y="1461235"/>
            <a:ext cx="2022726" cy="45245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1924710" y="1461885"/>
            <a:ext cx="2015799" cy="512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Main FAT</a:t>
            </a:r>
          </a:p>
          <a:p>
            <a:pPr algn="ctr"/>
            <a:r>
              <a:rPr lang="en-US" sz="1400" dirty="0"/>
              <a:t>64 Fns max</a:t>
            </a:r>
            <a:endParaRPr lang="de-DE" sz="1400" dirty="0"/>
          </a:p>
        </p:txBody>
      </p:sp>
      <p:sp>
        <p:nvSpPr>
          <p:cNvPr id="6" name="Rectangle 5"/>
          <p:cNvSpPr/>
          <p:nvPr/>
        </p:nvSpPr>
        <p:spPr>
          <a:xfrm>
            <a:off x="1928534" y="3639531"/>
            <a:ext cx="2015799" cy="720662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Aux FAT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</a:rPr>
              <a:t>Unlimited Size</a:t>
            </a:r>
            <a:endParaRPr lang="de-DE" sz="1200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31023" y="5838507"/>
            <a:ext cx="2008872" cy="148589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SSEP / ROMID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66965" y="5744826"/>
            <a:ext cx="606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0xpFF4</a:t>
            </a:r>
            <a:endParaRPr lang="de-DE" sz="105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19056" y="5965338"/>
            <a:ext cx="623443" cy="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292114" y="3639530"/>
            <a:ext cx="2019250" cy="531213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Aux-Banked FAT #1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</a:rPr>
              <a:t>Unlimited Size</a:t>
            </a:r>
            <a:endParaRPr lang="de-DE" sz="120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65106" y="6010789"/>
            <a:ext cx="741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bank #0</a:t>
            </a:r>
            <a:endParaRPr lang="de-DE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4870383" y="6006951"/>
            <a:ext cx="741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bank #1</a:t>
            </a:r>
            <a:endParaRPr lang="de-DE" sz="1200" dirty="0"/>
          </a:p>
        </p:txBody>
      </p:sp>
      <p:sp>
        <p:nvSpPr>
          <p:cNvPr id="28" name="Rectangle 27"/>
          <p:cNvSpPr/>
          <p:nvPr/>
        </p:nvSpPr>
        <p:spPr>
          <a:xfrm>
            <a:off x="8869680" y="1461234"/>
            <a:ext cx="2022726" cy="45245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tangle 28"/>
          <p:cNvSpPr/>
          <p:nvPr/>
        </p:nvSpPr>
        <p:spPr>
          <a:xfrm>
            <a:off x="8872781" y="1457391"/>
            <a:ext cx="2015799" cy="702088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Banked FAT #3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</a:rPr>
              <a:t>Unlimited Size</a:t>
            </a:r>
            <a:endParaRPr lang="de-DE" sz="1200" dirty="0">
              <a:solidFill>
                <a:srgbClr val="0000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876605" y="3635688"/>
            <a:ext cx="2015799" cy="594361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Aux-Banked FAT #3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</a:rPr>
              <a:t>Unlimited Size</a:t>
            </a:r>
            <a:endParaRPr lang="de-DE" sz="1200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508769" y="6003109"/>
            <a:ext cx="741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bank #3</a:t>
            </a:r>
            <a:endParaRPr lang="de-DE" sz="12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884656" y="1451230"/>
            <a:ext cx="623443" cy="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861713" y="5975788"/>
            <a:ext cx="623443" cy="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897070" y="1206500"/>
            <a:ext cx="5957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0xp000</a:t>
            </a:r>
            <a:endParaRPr lang="de-DE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10900894" y="5720867"/>
            <a:ext cx="595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0xpFFF</a:t>
            </a:r>
            <a:endParaRPr lang="de-DE" sz="1000" dirty="0"/>
          </a:p>
        </p:txBody>
      </p:sp>
      <p:sp>
        <p:nvSpPr>
          <p:cNvPr id="44" name="TextBox 43"/>
          <p:cNvSpPr txBox="1"/>
          <p:nvPr/>
        </p:nvSpPr>
        <p:spPr>
          <a:xfrm>
            <a:off x="10898371" y="3397494"/>
            <a:ext cx="5714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0xp800</a:t>
            </a:r>
            <a:endParaRPr lang="de-DE" sz="1000" dirty="0"/>
          </a:p>
        </p:txBody>
      </p:sp>
      <p:sp>
        <p:nvSpPr>
          <p:cNvPr id="45" name="Rectangle 44"/>
          <p:cNvSpPr/>
          <p:nvPr/>
        </p:nvSpPr>
        <p:spPr>
          <a:xfrm>
            <a:off x="6582433" y="1461242"/>
            <a:ext cx="2022726" cy="45245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tangle 45"/>
          <p:cNvSpPr/>
          <p:nvPr/>
        </p:nvSpPr>
        <p:spPr>
          <a:xfrm>
            <a:off x="6585534" y="1457398"/>
            <a:ext cx="2015799" cy="605497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Banked FAT #2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</a:rPr>
              <a:t>Unlimited Size</a:t>
            </a:r>
            <a:endParaRPr lang="de-DE" sz="1200" dirty="0">
              <a:solidFill>
                <a:srgbClr val="0000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589357" y="3635698"/>
            <a:ext cx="2015799" cy="468052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Aux-Banked FAT #2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</a:rPr>
              <a:t>Unlimited Size</a:t>
            </a:r>
            <a:endParaRPr lang="de-DE" sz="1200" dirty="0">
              <a:solidFill>
                <a:srgbClr val="0000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75634" y="6003117"/>
            <a:ext cx="741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bank #2</a:t>
            </a:r>
            <a:endParaRPr lang="de-DE" sz="12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308295" y="3622431"/>
            <a:ext cx="10096609" cy="557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3502855" y="1540410"/>
            <a:ext cx="365760" cy="267286"/>
          </a:xfrm>
          <a:prstGeom prst="round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0000FF"/>
                </a:solidFill>
              </a:rPr>
              <a:t>XF#</a:t>
            </a:r>
          </a:p>
          <a:p>
            <a:pPr algn="ctr"/>
            <a:r>
              <a:rPr lang="en-US" sz="800" b="1" dirty="0">
                <a:solidFill>
                  <a:srgbClr val="0000FF"/>
                </a:solidFill>
              </a:rPr>
              <a:t>XF$ </a:t>
            </a:r>
            <a:endParaRPr lang="de-DE" sz="800" b="1" dirty="0">
              <a:solidFill>
                <a:srgbClr val="0000FF"/>
              </a:solidFill>
            </a:endParaRPr>
          </a:p>
        </p:txBody>
      </p:sp>
      <p:cxnSp>
        <p:nvCxnSpPr>
          <p:cNvPr id="61" name="Curved Connector 60"/>
          <p:cNvCxnSpPr>
            <a:stCxn id="59" idx="2"/>
            <a:endCxn id="6" idx="0"/>
          </p:cNvCxnSpPr>
          <p:nvPr/>
        </p:nvCxnSpPr>
        <p:spPr>
          <a:xfrm rot="5400000">
            <a:off x="2395168" y="2348963"/>
            <a:ext cx="1831835" cy="74930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59" idx="3"/>
            <a:endCxn id="23" idx="1"/>
          </p:cNvCxnSpPr>
          <p:nvPr/>
        </p:nvCxnSpPr>
        <p:spPr>
          <a:xfrm>
            <a:off x="3868615" y="1674053"/>
            <a:ext cx="426963" cy="263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59" idx="2"/>
            <a:endCxn id="25" idx="0"/>
          </p:cNvCxnSpPr>
          <p:nvPr/>
        </p:nvCxnSpPr>
        <p:spPr>
          <a:xfrm rot="16200000" flipH="1">
            <a:off x="3577820" y="1915611"/>
            <a:ext cx="1831834" cy="161600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/>
          <p:cNvCxnSpPr>
            <a:stCxn id="59" idx="2"/>
            <a:endCxn id="47" idx="0"/>
          </p:cNvCxnSpPr>
          <p:nvPr/>
        </p:nvCxnSpPr>
        <p:spPr>
          <a:xfrm rot="16200000" flipH="1">
            <a:off x="4727495" y="765936"/>
            <a:ext cx="1828002" cy="3911522"/>
          </a:xfrm>
          <a:prstGeom prst="curvedConnector3">
            <a:avLst>
              <a:gd name="adj1" fmla="val 53463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urved Connector 76"/>
          <p:cNvCxnSpPr>
            <a:stCxn id="59" idx="2"/>
            <a:endCxn id="31" idx="0"/>
          </p:cNvCxnSpPr>
          <p:nvPr/>
        </p:nvCxnSpPr>
        <p:spPr>
          <a:xfrm rot="16200000" flipH="1">
            <a:off x="5871124" y="-377693"/>
            <a:ext cx="1827992" cy="619877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>
            <a:stCxn id="59" idx="0"/>
            <a:endCxn id="23" idx="0"/>
          </p:cNvCxnSpPr>
          <p:nvPr/>
        </p:nvCxnSpPr>
        <p:spPr>
          <a:xfrm rot="5400000" flipH="1" flipV="1">
            <a:off x="4455017" y="691950"/>
            <a:ext cx="79178" cy="1617743"/>
          </a:xfrm>
          <a:prstGeom prst="curvedConnector3">
            <a:avLst>
              <a:gd name="adj1" fmla="val 388717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>
            <a:stCxn id="59" idx="0"/>
            <a:endCxn id="46" idx="0"/>
          </p:cNvCxnSpPr>
          <p:nvPr/>
        </p:nvCxnSpPr>
        <p:spPr>
          <a:xfrm rot="5400000" flipH="1" flipV="1">
            <a:off x="5598078" y="-454945"/>
            <a:ext cx="83012" cy="3907699"/>
          </a:xfrm>
          <a:prstGeom prst="curvedConnector3">
            <a:avLst>
              <a:gd name="adj1" fmla="val 655001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85"/>
          <p:cNvCxnSpPr>
            <a:stCxn id="59" idx="0"/>
            <a:endCxn id="29" idx="0"/>
          </p:cNvCxnSpPr>
          <p:nvPr/>
        </p:nvCxnSpPr>
        <p:spPr>
          <a:xfrm rot="5400000" flipH="1" flipV="1">
            <a:off x="6741699" y="-1598572"/>
            <a:ext cx="83019" cy="6194946"/>
          </a:xfrm>
          <a:prstGeom prst="curvedConnector3">
            <a:avLst>
              <a:gd name="adj1" fmla="val 95996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6839C0FA-1F1B-43EF-8DC1-7942E3CFA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9415" y="5171714"/>
            <a:ext cx="1464526" cy="24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9415" y="5454213"/>
            <a:ext cx="1464526" cy="24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7922" y="5144156"/>
            <a:ext cx="1598342" cy="2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67923" y="5423051"/>
            <a:ext cx="1598342" cy="25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2390" y="3109184"/>
            <a:ext cx="1599503" cy="26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363204" y="4677246"/>
            <a:ext cx="1597370" cy="27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348331" y="5004732"/>
            <a:ext cx="1604835" cy="29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Curved Connector 53"/>
          <p:cNvCxnSpPr>
            <a:stCxn id="27653" idx="3"/>
            <a:endCxn id="27651" idx="1"/>
          </p:cNvCxnSpPr>
          <p:nvPr/>
        </p:nvCxnSpPr>
        <p:spPr>
          <a:xfrm>
            <a:off x="1761893" y="3240343"/>
            <a:ext cx="2706029" cy="2035221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endCxn id="27649" idx="0"/>
          </p:cNvCxnSpPr>
          <p:nvPr/>
        </p:nvCxnSpPr>
        <p:spPr>
          <a:xfrm>
            <a:off x="1806498" y="3256156"/>
            <a:ext cx="5765180" cy="1915558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72280" y="5114681"/>
            <a:ext cx="1567095" cy="26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6" name="Curved Connector 95"/>
          <p:cNvCxnSpPr>
            <a:stCxn id="27653" idx="2"/>
            <a:endCxn id="27656" idx="1"/>
          </p:cNvCxnSpPr>
          <p:nvPr/>
        </p:nvCxnSpPr>
        <p:spPr>
          <a:xfrm rot="16200000" flipH="1">
            <a:off x="630066" y="3703578"/>
            <a:ext cx="1874291" cy="1210138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97"/>
          <p:cNvCxnSpPr>
            <a:stCxn id="27654" idx="2"/>
            <a:endCxn id="27652" idx="2"/>
          </p:cNvCxnSpPr>
          <p:nvPr/>
        </p:nvCxnSpPr>
        <p:spPr>
          <a:xfrm rot="5400000">
            <a:off x="7852027" y="2368495"/>
            <a:ext cx="724930" cy="5894795"/>
          </a:xfrm>
          <a:prstGeom prst="curvedConnector3">
            <a:avLst>
              <a:gd name="adj1" fmla="val 131534"/>
            </a:avLst>
          </a:prstGeom>
          <a:ln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urved Connector 99"/>
          <p:cNvCxnSpPr>
            <a:stCxn id="27655" idx="2"/>
            <a:endCxn id="27650" idx="2"/>
          </p:cNvCxnSpPr>
          <p:nvPr/>
        </p:nvCxnSpPr>
        <p:spPr>
          <a:xfrm rot="5400000">
            <a:off x="9159378" y="3709209"/>
            <a:ext cx="403673" cy="3579071"/>
          </a:xfrm>
          <a:prstGeom prst="curvedConnector3">
            <a:avLst>
              <a:gd name="adj1" fmla="val 156630"/>
            </a:avLst>
          </a:prstGeom>
          <a:ln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ooter Placeholder 2">
            <a:extLst>
              <a:ext uri="{FF2B5EF4-FFF2-40B4-BE49-F238E27FC236}">
                <a16:creationId xmlns:a16="http://schemas.microsoft.com/office/drawing/2014/main" xmlns="" id="{59225CF9-D3B5-4A34-B5E9-DBA6E95C7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(c) Ángel Martin - November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9" grpId="0"/>
      <p:bldP spid="15" grpId="0"/>
      <p:bldP spid="6" grpId="0" animBg="1"/>
      <p:bldP spid="25" grpId="0" animBg="1"/>
      <p:bldP spid="27" grpId="0"/>
      <p:bldP spid="28" grpId="0" animBg="1"/>
      <p:bldP spid="29" grpId="0" animBg="1"/>
      <p:bldP spid="31" grpId="0" animBg="1"/>
      <p:bldP spid="32" grpId="0"/>
      <p:bldP spid="38" grpId="0"/>
      <p:bldP spid="40" grpId="0"/>
      <p:bldP spid="44" grpId="0"/>
      <p:bldP spid="45" grpId="0" animBg="1"/>
      <p:bldP spid="46" grpId="0" animBg="1"/>
      <p:bldP spid="47" grpId="0" animBg="1"/>
      <p:bldP spid="48" grpId="0"/>
      <p:bldP spid="5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ttps://upload.wikimedia.org/wikipedia/commons/thumb/c/c8/Legendrepolynomials6.svg/500px-Legendrepolynomials6.svg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8761" y="825190"/>
            <a:ext cx="3022770" cy="219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8179" y="5980549"/>
            <a:ext cx="2948669" cy="5168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9020510-2E54-49BD-9741-7E3FD31EF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0" y="266652"/>
            <a:ext cx="10515600" cy="781392"/>
          </a:xfrm>
        </p:spPr>
        <p:txBody>
          <a:bodyPr>
            <a:normAutofit/>
          </a:bodyPr>
          <a:lstStyle/>
          <a:p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Elliptics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Orthogonal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Pols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ROM 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[EPTC]</a:t>
            </a:r>
            <a:endParaRPr lang="de-DE" sz="3600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98594" y="1045495"/>
          <a:ext cx="3298929" cy="5509644"/>
        </p:xfrm>
        <a:graphic>
          <a:graphicData uri="http://schemas.openxmlformats.org/drawingml/2006/table">
            <a:tbl>
              <a:tblPr/>
              <a:tblGrid>
                <a:gridCol w="3644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68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83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93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XROM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Function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Description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Author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30,00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-ELLIPTICS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Section Header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n/a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30,01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</a:rPr>
                        <a:t>AGM2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Arithmetic-Geometric Mean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30,02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</a:rPr>
                        <a:t>AGM2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Arithmetic-Geometric Mean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30,03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"CEI"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Complete Elliptic Integrals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30,04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</a:rPr>
                        <a:t>CRF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Carlson Integral 1st. Kind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30,05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</a:rPr>
                        <a:t>CRFZ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CRF for complex arguments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30,06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"CRG"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Carlson integral 2nd. Kind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30,07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</a:rPr>
                        <a:t>CRJ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Carlson Integral 3rd. Kind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30,08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</a:rPr>
                        <a:t>CRJZ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CRJ for complex arguments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30,09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"EK"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Elliptic Int. 2nd. Order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30,10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"ELI"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Incomplete Elliptic Integrals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30,11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</a:rPr>
                        <a:t>ELIPE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Complete Elliptic Int. 2nd. Order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30,12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</a:rPr>
                        <a:t>ELIPF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Incomplete Elliptic Int. 1st. Order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30,13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</a:rPr>
                        <a:t>ELIPK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Complete Elliptic Int. 1st. Order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30,14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</a:rPr>
                        <a:t>GHM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Geometric-Harmonic Mean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Greg McClure</a:t>
                      </a:r>
                      <a:endParaRPr lang="de-DE" sz="900" i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30,15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"JEF"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Jacobi Elliptic Functions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30,16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"KK"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Elliptic Int. 1st. Order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30,17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"LEI1"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Legendre Integral 1st. Kind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30,18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"LEI2"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Legendre Integral 2nd. Kind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30,19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"LEI3"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Legendre Integral 3rd. Kind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30,20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-EXAMPLES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Section Header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n/a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30,21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</a:rPr>
                        <a:t>-/+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Calculates (y-x)/(y+x)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Ángel Martin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30,22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</a:rPr>
                        <a:t>ECC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Eccentricity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Ángel Martin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30.23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ELP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Perimeter of Ellipse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Ángel Martin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30.24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"MIND"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Mutual Inductance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Ángel Martin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30.25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"SAE"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Surface Area of Ellipsoide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JM Baillard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30.26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"PEND"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Pendulum period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30.27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r>
                        <a:rPr lang="en-US" sz="8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JACOBIAN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Section Header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30.28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</a:rPr>
                        <a:t>ACOSH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Arc Hyperbolic Sine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30.29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</a:rPr>
                        <a:t>AJF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auxiliary for JEF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30.30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</a:rPr>
                        <a:t>ASINH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Arc Hyperbolic Sine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30.31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</a:rPr>
                        <a:t>ATANH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Arc Hyperbolic Tangent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30.32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</a:rPr>
                        <a:t>CBRT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Cubic Root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30.33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</a:rPr>
                        <a:t>COSH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Hyperbolic Cosine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30.34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"P2"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Quadratic Equation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5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30.35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"P3"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Cubic Equation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6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30.36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</a:rPr>
                        <a:t>SINH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Htyperbolic Sine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7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30.37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</a:rPr>
                        <a:t>TANH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Hyperbolic Tangent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8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30.38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THETA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Theta Functions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9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30.39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"WEF"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Weierstrass Elliptic Function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0"/>
                  </a:ext>
                </a:extLst>
              </a:tr>
              <a:tr h="10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30.40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"WHIW"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Whittaker "W" function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Ángel Martin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608506" y="3048754"/>
          <a:ext cx="3072898" cy="3148368"/>
        </p:xfrm>
        <a:graphic>
          <a:graphicData uri="http://schemas.openxmlformats.org/drawingml/2006/table">
            <a:tbl>
              <a:tblPr/>
              <a:tblGrid>
                <a:gridCol w="3394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63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77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94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XROM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Function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Description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Author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30.41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-ORTHOPOL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Section Header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n/a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30.42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"BELL"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Bell Polynomials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30.43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"BSSL"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Bessel Polynomials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9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30.44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</a:rPr>
                        <a:t>CHBT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Chebyshev T(x)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9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30.45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</a:rPr>
                        <a:t>CHBU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Chebyshev U(x)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9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30.46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"FIB"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Fibonacci Polynomials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9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30.47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</a:rPr>
                        <a:t>HMT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Hermite Polynomials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09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30.48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</a:rPr>
                        <a:t>LAG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Lagrange Polynomials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09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30.49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</a:rPr>
                        <a:t>LANX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Generalized Lagrange Polyn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09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30.50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</a:rPr>
                        <a:t>LEG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Legendre Polynomials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09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30.51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"CBT+"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Chebyshev T(x) Coefficients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09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30.51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"CBU+"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Chebyshev U(x) Coefficients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09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30.53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"HMT+"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Hermite Polynomials Coeffs.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09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30.54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"JCP+"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Jacobi Polun. Coefficients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09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30.55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"LANX+"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Generalized Lagrange Polyn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09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30.56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"LEG+"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Legendre Polyn. Coefficients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09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30.57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"USP+"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Ultra-Spherical Polyn Coeffs.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09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30.58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</a:rPr>
                        <a:t>dPL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1st. Derivative polynomial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09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30.59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</a:rPr>
                        <a:t>d2PL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2nd. Derivative Polynomial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09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30.60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</a:rPr>
                        <a:t>DTC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Delete Tiny Coeffs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09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30.61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</a:rPr>
                        <a:t>ITPL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Integral of Polynomial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09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30.62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</a:rPr>
                        <a:t>PDEG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Polyn Degree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09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30.63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</a:rPr>
                        <a:t>PVAL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Polyn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Evaluation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Ángel Martin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95127" y="4913971"/>
          <a:ext cx="3182180" cy="713680"/>
        </p:xfrm>
        <a:graphic>
          <a:graphicData uri="http://schemas.openxmlformats.org/drawingml/2006/table">
            <a:tbl>
              <a:tblPr/>
              <a:tblGrid>
                <a:gridCol w="12091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0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29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2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FF"/>
                          </a:solidFill>
                          <a:latin typeface="Tahoma"/>
                          <a:ea typeface="Times New Roman"/>
                        </a:rPr>
                        <a:t>Complete Integrals</a:t>
                      </a:r>
                      <a:endParaRPr lang="de-DE" sz="10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FF"/>
                          </a:solidFill>
                          <a:latin typeface="Tahoma"/>
                          <a:ea typeface="Times New Roman"/>
                        </a:rPr>
                        <a:t>FOCAL Routine</a:t>
                      </a:r>
                      <a:endParaRPr lang="de-DE" sz="10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FF"/>
                          </a:solidFill>
                          <a:latin typeface="Tahoma"/>
                          <a:ea typeface="Times New Roman"/>
                        </a:rPr>
                        <a:t>MCODE Function</a:t>
                      </a:r>
                      <a:endParaRPr lang="de-DE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2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First kind</a:t>
                      </a:r>
                      <a:endParaRPr lang="de-DE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“KK”</a:t>
                      </a:r>
                      <a:endParaRPr lang="de-DE" sz="10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FF"/>
                          </a:solidFill>
                          <a:latin typeface="Tahoma"/>
                          <a:ea typeface="Times New Roman"/>
                        </a:rPr>
                        <a:t>ELIPK</a:t>
                      </a:r>
                      <a:endParaRPr lang="de-DE" sz="10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Second kind</a:t>
                      </a:r>
                      <a:endParaRPr lang="de-DE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“EK”</a:t>
                      </a:r>
                      <a:endParaRPr lang="de-DE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FF"/>
                          </a:solidFill>
                          <a:latin typeface="Tahoma"/>
                          <a:ea typeface="Times New Roman"/>
                        </a:rPr>
                        <a:t>ELIPE</a:t>
                      </a:r>
                      <a:endParaRPr lang="de-DE" sz="10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2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Third kind</a:t>
                      </a:r>
                      <a:endParaRPr lang="de-DE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n/a</a:t>
                      </a:r>
                      <a:endParaRPr lang="de-DE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n/a</a:t>
                      </a:r>
                      <a:endParaRPr lang="de-DE" sz="10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2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All at once</a:t>
                      </a:r>
                      <a:endParaRPr lang="de-DE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“CEI”</a:t>
                      </a:r>
                      <a:endParaRPr lang="de-DE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5112" y="5732131"/>
            <a:ext cx="2589770" cy="349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612" y="1035485"/>
            <a:ext cx="1665574" cy="2570077"/>
          </a:xfrm>
          <a:prstGeom prst="rect">
            <a:avLst/>
          </a:prstGeom>
        </p:spPr>
      </p:pic>
      <p:graphicFrame>
        <p:nvGraphicFramePr>
          <p:cNvPr id="66561" name="Object 1"/>
          <p:cNvGraphicFramePr>
            <a:graphicFrameLocks noChangeAspect="1"/>
          </p:cNvGraphicFramePr>
          <p:nvPr/>
        </p:nvGraphicFramePr>
        <p:xfrm>
          <a:off x="3913303" y="3588952"/>
          <a:ext cx="1832001" cy="1220942"/>
        </p:xfrm>
        <a:graphic>
          <a:graphicData uri="http://schemas.openxmlformats.org/presentationml/2006/ole">
            <p:oleObj spid="_x0000_s66747" name="Picture" r:id="rId7" imgW="1419225" imgH="942975" progId="Word.Picture.8">
              <p:embed/>
            </p:oleObj>
          </a:graphicData>
        </a:graphic>
      </p:graphicFrame>
      <p:pic>
        <p:nvPicPr>
          <p:cNvPr id="14" name="Picture 13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374458" y="1055649"/>
            <a:ext cx="2453267" cy="174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 descr="Image result for mutual inductance coaxial coil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40104" y="3060505"/>
            <a:ext cx="1751372" cy="1667612"/>
          </a:xfrm>
          <a:prstGeom prst="rect">
            <a:avLst/>
          </a:prstGeom>
          <a:noFill/>
        </p:spPr>
      </p:pic>
      <p:sp>
        <p:nvSpPr>
          <p:cNvPr id="17" name="Rounded Rectangle 16"/>
          <p:cNvSpPr/>
          <p:nvPr/>
        </p:nvSpPr>
        <p:spPr>
          <a:xfrm>
            <a:off x="877228" y="1300976"/>
            <a:ext cx="2163337" cy="2750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ounded Rectangle 17"/>
          <p:cNvSpPr/>
          <p:nvPr/>
        </p:nvSpPr>
        <p:spPr>
          <a:xfrm>
            <a:off x="914399" y="2609385"/>
            <a:ext cx="2178206" cy="4014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9020510-2E54-49BD-9741-7E3FD31EF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0" y="266652"/>
            <a:ext cx="10515600" cy="781392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Sums &amp; Areas ROM 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[SERI]</a:t>
            </a:r>
            <a:endParaRPr lang="de-DE" sz="3600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627472" y="1947748"/>
          <a:ext cx="2978930" cy="4348589"/>
        </p:xfrm>
        <a:graphic>
          <a:graphicData uri="http://schemas.openxmlformats.org/drawingml/2006/table">
            <a:tbl>
              <a:tblPr/>
              <a:tblGrid>
                <a:gridCol w="3290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53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58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86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0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XROM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Function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Description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Author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18.32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Calibri"/>
                          <a:ea typeface="MS Mincho"/>
                          <a:cs typeface="Calibri"/>
                        </a:rPr>
                        <a:t>-AREAS_1B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F0000"/>
                          </a:solidFill>
                          <a:latin typeface="Calibri"/>
                          <a:ea typeface="MS Mincho"/>
                          <a:cs typeface="Calibri"/>
                        </a:rPr>
                        <a:t>Section Header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FF0000"/>
                          </a:solidFill>
                          <a:latin typeface="Calibri"/>
                          <a:ea typeface="MS Mincho"/>
                          <a:cs typeface="Calibri"/>
                        </a:rPr>
                        <a:t> 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18.33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</a:rPr>
                        <a:t>AINT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ALPHA Integer Part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Fritz Ferwerda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18.34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MS Mincho"/>
                          <a:cs typeface="Calibri"/>
                        </a:rPr>
                        <a:t>BRHM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Brhamagupta formula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18.35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MS Mincho"/>
                          <a:cs typeface="Calibri"/>
                        </a:rPr>
                        <a:t>CIRCLE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Circle through three points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18.36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MS Mincho"/>
                          <a:cs typeface="Calibri"/>
                        </a:rPr>
                        <a:t>DIAG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Diagonal formula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 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18.37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MS Mincho"/>
                          <a:cs typeface="Calibri"/>
                        </a:rPr>
                        <a:t>HERON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Heron formula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18.38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MS Mincho"/>
                          <a:cs typeface="Calibri"/>
                        </a:rPr>
                        <a:t>RPG1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Regular Polygon from sides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PoulKaarup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18.39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MS Mincho"/>
                          <a:cs typeface="Calibri"/>
                        </a:rPr>
                        <a:t>RPG2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Regular polygon from circle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PoulKaarup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18.40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"3PNTS”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Driver for CIRCLE/Areas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 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18.41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"CCPA”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Complex Cyclic Polygon Area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 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18.42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"CCPA+”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Driver for CCPA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 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18.43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"CPLA”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Complex Cyclic Polygon Area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 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18.44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"CPLA+”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Driver for CPLA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18.45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"CPLD”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Complex Cyclic Polyg. Diagonals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 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18.46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"CPLD+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Driver for CPLD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 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18.47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“PGA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Polygon Areas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PoulKaarup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18.48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"STLA”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Star Polygon Area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 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18.49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"STLA+”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Driver for STLA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 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18.50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“#”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Auxiliary for SOLVE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 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18.51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“TRIA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Driver for ABC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 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18.51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“ABC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Triangle Solver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 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18.53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“TRIH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Driver for HABC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 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18.54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“HABC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Hyperbolic Triangles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 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18.55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“TRIS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Driver for SABC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 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18.56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“SABC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Spherical Triangles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 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18.57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“OUT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Output Registers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18.58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MS Mincho"/>
                          <a:cs typeface="Calibri"/>
                        </a:rPr>
                        <a:t>SINH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Hyperbolic Sine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18.59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MS Mincho"/>
                          <a:cs typeface="Calibri"/>
                        </a:rPr>
                        <a:t>COSH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Hyperbolic Cosine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18.60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MS Mincho"/>
                          <a:cs typeface="Calibri"/>
                        </a:rPr>
                        <a:t>TANH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Hyperbolic Tangent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18.61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MS Mincho"/>
                          <a:cs typeface="Calibri"/>
                        </a:rPr>
                        <a:t>ASINH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Hyperbolic ASIN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18.62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MS Mincho"/>
                          <a:cs typeface="Calibri"/>
                        </a:rPr>
                        <a:t>ACOSH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Hyperbolic ACOS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18.63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MS Mincho"/>
                          <a:cs typeface="Calibri"/>
                        </a:rPr>
                        <a:t>ATANH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Hyperbolic ATAN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Ángel Martin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09742" y="1123554"/>
          <a:ext cx="3174237" cy="4329006"/>
        </p:xfrm>
        <a:graphic>
          <a:graphicData uri="http://schemas.openxmlformats.org/drawingml/2006/table">
            <a:tbl>
              <a:tblPr/>
              <a:tblGrid>
                <a:gridCol w="3506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89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28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18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XROM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Function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Description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Author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18,00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latin typeface="Calibri"/>
                          <a:ea typeface="MS Mincho"/>
                          <a:cs typeface="Calibri"/>
                        </a:rPr>
                        <a:t>-SERIES 1A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F0000"/>
                          </a:solidFill>
                          <a:latin typeface="Calibri"/>
                          <a:ea typeface="MS Mincho"/>
                          <a:cs typeface="Calibri"/>
                        </a:rPr>
                        <a:t>Section header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18,01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MS Mincho"/>
                          <a:cs typeface="Calibri"/>
                        </a:rPr>
                        <a:t>CHSYX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Sign Change of Y by X:  Y*(-1)^X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18,02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MS Mincho"/>
                          <a:cs typeface="Calibri"/>
                        </a:rPr>
                        <a:t>NCK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Combinations of N in sets of K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18,03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MS Mincho"/>
                          <a:cs typeface="Calibri"/>
                        </a:rPr>
                        <a:t>NPK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Permutations of N in sets of K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 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18,04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Symbol"/>
                          <a:ea typeface="MS Mincho"/>
                          <a:cs typeface="Calibri"/>
                        </a:rPr>
                        <a:t>S</a:t>
                      </a: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MS Mincho"/>
                          <a:cs typeface="Calibri"/>
                        </a:rPr>
                        <a:t>0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Sum of mantissa digits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PoulKaarup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18,05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Symbol"/>
                          <a:ea typeface="MS Mincho"/>
                          <a:cs typeface="Calibri"/>
                        </a:rPr>
                        <a:t>S</a:t>
                      </a: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MS Mincho"/>
                          <a:cs typeface="Calibri"/>
                        </a:rPr>
                        <a:t>1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Sum of first N integers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 dirty="0" err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PoulKaarup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18,06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Symbol"/>
                          <a:ea typeface="MS Mincho"/>
                          <a:cs typeface="Calibri"/>
                        </a:rPr>
                        <a:t>S</a:t>
                      </a: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MS Mincho"/>
                          <a:cs typeface="Calibri"/>
                        </a:rPr>
                        <a:t>1/N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Harmonic Numbers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18,07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Symbol"/>
                          <a:ea typeface="MS Mincho"/>
                          <a:cs typeface="Calibri"/>
                        </a:rPr>
                        <a:t>S</a:t>
                      </a: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MS Mincho"/>
                          <a:cs typeface="Calibri"/>
                        </a:rPr>
                        <a:t>2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Sum of Squares of Numbers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PoulKaarup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18,08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Symbol"/>
                          <a:ea typeface="MS Mincho"/>
                          <a:cs typeface="Calibri"/>
                        </a:rPr>
                        <a:t>S</a:t>
                      </a: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MS Mincho"/>
                          <a:cs typeface="Calibri"/>
                        </a:rPr>
                        <a:t>3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Sum of Cubes of Numbers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PoulKaarup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18,09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Symbol"/>
                          <a:ea typeface="MS Mincho"/>
                          <a:cs typeface="Calibri"/>
                        </a:rPr>
                        <a:t>S</a:t>
                      </a: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MS Mincho"/>
                          <a:cs typeface="Calibri"/>
                        </a:rPr>
                        <a:t>N^X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Generalized Faulhaber’s Sum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18,10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Symbol"/>
                          <a:ea typeface="MS Mincho"/>
                          <a:cs typeface="Calibri"/>
                        </a:rPr>
                        <a:t>S</a:t>
                      </a: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MS Mincho"/>
                          <a:cs typeface="Calibri"/>
                        </a:rPr>
                        <a:t>UM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Single Series Sum (Explicit)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 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18,11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Symbol"/>
                          <a:ea typeface="MS Mincho"/>
                          <a:cs typeface="Calibri"/>
                        </a:rPr>
                        <a:t>SS</a:t>
                      </a: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MS Mincho"/>
                          <a:cs typeface="Calibri"/>
                        </a:rPr>
                        <a:t>UM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Double Series Sum (Explicit)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18,12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Symbol"/>
                          <a:ea typeface="MS Mincho"/>
                          <a:cs typeface="Calibri"/>
                        </a:rPr>
                        <a:t>SSS</a:t>
                      </a: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MS Mincho"/>
                          <a:cs typeface="Calibri"/>
                        </a:rPr>
                        <a:t>UM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Triple Series Sum (Explicit)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18,13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"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latin typeface="Symbol"/>
                          <a:ea typeface="MS Mincho"/>
                          <a:cs typeface="Calibri"/>
                        </a:rPr>
                        <a:t>S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UME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Euler Transformation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18,14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"</a:t>
                      </a: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Symbol"/>
                          <a:ea typeface="MS Mincho"/>
                          <a:cs typeface="Calibri"/>
                        </a:rPr>
                        <a:t>S</a:t>
                      </a:r>
                      <a:r>
                        <a:rPr lang="en-US" sz="800" b="1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UMR”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Single Series Sum (Iterative)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18,15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“N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latin typeface="Symbol"/>
                          <a:ea typeface="MS Mincho"/>
                          <a:cs typeface="Calibri"/>
                        </a:rPr>
                        <a:t>S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UM0”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Multiple Series Sum (Explicit)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18,16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MS Mincho"/>
                          <a:cs typeface="Calibri"/>
                        </a:rPr>
                        <a:t>FNRM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Finite Nested Radical order m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 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18,17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MS Mincho"/>
                          <a:cs typeface="Calibri"/>
                        </a:rPr>
                        <a:t>INRM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Infinite Nested Radical order m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 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18,18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MS Mincho"/>
                          <a:cs typeface="Calibri"/>
                        </a:rPr>
                        <a:t>PRODX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Infinite Product w. argument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18,19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MS Mincho"/>
                          <a:cs typeface="Calibri"/>
                        </a:rPr>
                        <a:t>XQRTN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XQ Return to MCODE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Martin-McClure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18,20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MS Mincho"/>
                          <a:cs typeface="Calibri"/>
                        </a:rPr>
                        <a:t>X#YR?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Compares rounded X and Y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 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18,21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"NS”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Example for N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Symbol"/>
                          <a:ea typeface="MS Mincho"/>
                          <a:cs typeface="Calibri"/>
                        </a:rPr>
                        <a:t>S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UM0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Martin-Baillard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18,22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"S”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Example for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Symbol"/>
                          <a:ea typeface="MS Mincho"/>
                          <a:cs typeface="Calibri"/>
                        </a:rPr>
                        <a:t>S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UM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Martin-Baillard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18.23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"SE”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Example for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Symbol"/>
                          <a:ea typeface="MS Mincho"/>
                          <a:cs typeface="Calibri"/>
                        </a:rPr>
                        <a:t>S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UME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Martin-Baillard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18.24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"SR”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Example for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Symbol"/>
                          <a:ea typeface="MS Mincho"/>
                          <a:cs typeface="Calibri"/>
                        </a:rPr>
                        <a:t>S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UMR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Martin-Baillard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18.25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"SS”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Example for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Symbol"/>
                          <a:ea typeface="MS Mincho"/>
                          <a:cs typeface="Calibri"/>
                        </a:rPr>
                        <a:t>SS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UM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Martin-Baillard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18.26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"SSS”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Example for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Symbol"/>
                          <a:ea typeface="MS Mincho"/>
                          <a:cs typeface="Calibri"/>
                        </a:rPr>
                        <a:t>SSS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UM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Martin-Baillard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18.27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“SIG1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Single Series Sum (Explicit)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 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18.28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“SIG2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Double Series Sum (Explicit)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 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18.29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“SIG3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Triple Series Sum (Explicit)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 JM Baillard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18.30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MS Mincho"/>
                          <a:cs typeface="Calibri"/>
                        </a:rPr>
                        <a:t>STK&gt;PT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Stack to Pointers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 Ángel Martin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8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ahoma"/>
                          <a:ea typeface="MS Mincho"/>
                          <a:cs typeface="Times New Roman"/>
                        </a:rPr>
                        <a:t>18.31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FF"/>
                          </a:solidFill>
                          <a:latin typeface="Calibri"/>
                          <a:ea typeface="MS Mincho"/>
                          <a:cs typeface="Calibri"/>
                        </a:rPr>
                        <a:t>PT&gt;STK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Pointers to Stack</a:t>
                      </a:r>
                      <a:endParaRPr lang="de-DE" sz="90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Calibri"/>
                        </a:rPr>
                        <a:t>Ángel Martin</a:t>
                      </a:r>
                      <a:endParaRPr lang="de-DE" sz="900" dirty="0">
                        <a:solidFill>
                          <a:srgbClr val="00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31" marR="4631" marT="4631" marB="46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</a:tbl>
          </a:graphicData>
        </a:graphic>
      </p:graphicFrame>
      <p:pic>
        <p:nvPicPr>
          <p:cNvPr id="11" name="Picture 10" descr="https://i.stack.imgur.com/aTvp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7270" y="3954966"/>
            <a:ext cx="4735550" cy="1760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212490" y="3397405"/>
            <a:ext cx="2641794" cy="48322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4282068" y="2995961"/>
            <a:ext cx="2891883" cy="319668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4192858" y="2479335"/>
            <a:ext cx="1858537" cy="464588"/>
          </a:xfrm>
          <a:prstGeom prst="rect">
            <a:avLst/>
          </a:prstGeom>
        </p:spPr>
      </p:pic>
      <p:pic>
        <p:nvPicPr>
          <p:cNvPr id="15" name="Picture 14" descr="Image result for sums of triple series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338" y="5768897"/>
            <a:ext cx="4614026" cy="39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98290" y="200721"/>
            <a:ext cx="2861136" cy="165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5992" y="1694985"/>
            <a:ext cx="1287230" cy="1115123"/>
          </a:xfrm>
          <a:prstGeom prst="rect">
            <a:avLst/>
          </a:prstGeom>
        </p:spPr>
      </p:pic>
      <p:pic>
        <p:nvPicPr>
          <p:cNvPr id="19" name="Picture 18" descr="http://amca01.files.wordpress.com/2013/01/cyclic_quad.png"/>
          <p:cNvPicPr/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174" y="342749"/>
            <a:ext cx="1475289" cy="13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3113" y="1011865"/>
            <a:ext cx="1775032" cy="127041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ounded Rectangle 20"/>
          <p:cNvSpPr/>
          <p:nvPr/>
        </p:nvSpPr>
        <p:spPr>
          <a:xfrm>
            <a:off x="906965" y="3352800"/>
            <a:ext cx="2111298" cy="4014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ounded Rectangle 21"/>
          <p:cNvSpPr/>
          <p:nvPr/>
        </p:nvSpPr>
        <p:spPr>
          <a:xfrm>
            <a:off x="895815" y="2561064"/>
            <a:ext cx="2111298" cy="4014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ounded Rectangle 22"/>
          <p:cNvSpPr/>
          <p:nvPr/>
        </p:nvSpPr>
        <p:spPr>
          <a:xfrm>
            <a:off x="8928410" y="3271024"/>
            <a:ext cx="2036956" cy="7880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8154C36-EDC3-4FB6-98BB-9A05404546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3935" y="4847272"/>
            <a:ext cx="2496955" cy="169271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C8EB824-4F31-42A4-AFB3-CFCE98ECA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064FBB0-FB26-489D-84ED-751DF7087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9020510-2E54-49BD-9741-7E3FD31EF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0" y="266652"/>
            <a:ext cx="10515600" cy="781392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Sand</a:t>
            </a:r>
            <a:r>
              <a:rPr lang="en-US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-Math and Solve &amp; Integrate ROMS</a:t>
            </a:r>
            <a:endParaRPr lang="de-DE" sz="31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BEEC15-9CB4-49E1-B4D5-E1D5F2C5E424}"/>
              </a:ext>
            </a:extLst>
          </p:cNvPr>
          <p:cNvSpPr/>
          <p:nvPr/>
        </p:nvSpPr>
        <p:spPr>
          <a:xfrm>
            <a:off x="897269" y="3118317"/>
            <a:ext cx="5156989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Complex Step Real-Derivative (ZNWT)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Newton’s &amp; Halley’s Method using </a:t>
            </a:r>
            <a:r>
              <a:rPr lang="en-US" sz="160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Bessel J via Continued Fractions (large arguments)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Cubic Spline Interpolation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Curve Fitting w/ Akima’s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Harmonic Determinants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Anti-Identity Matrices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Over-Conditioned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Non-Linear Equation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 Integration (Recursive </a:t>
            </a:r>
            <a:r>
              <a:rPr lang="en-US" sz="160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</a:t>
            </a: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2-Non-Linear Equation System (Recursive </a:t>
            </a:r>
            <a:r>
              <a:rPr lang="en-US" sz="160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SOLVE</a:t>
            </a: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755EAAC-56D6-4797-A835-90732C95A096}"/>
              </a:ext>
            </a:extLst>
          </p:cNvPr>
          <p:cNvSpPr/>
          <p:nvPr/>
        </p:nvSpPr>
        <p:spPr>
          <a:xfrm>
            <a:off x="938101" y="1302435"/>
            <a:ext cx="348204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Complex Matrix Minors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Complex Determinants w/ Minors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Complex Matrix Trace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Complex Matrix Transpose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Colum Data Sort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Least Squares 2</a:t>
            </a:r>
            <a:r>
              <a:rPr lang="en-US" sz="16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55FB2E6-EEB4-4EE1-9170-687690B2A88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4099" y="4558560"/>
            <a:ext cx="1633132" cy="1980352"/>
          </a:xfrm>
          <a:prstGeom prst="rect">
            <a:avLst/>
          </a:prstGeom>
        </p:spPr>
      </p:pic>
      <p:pic>
        <p:nvPicPr>
          <p:cNvPr id="10" name="Picture 9" descr="Image result for root finding">
            <a:extLst>
              <a:ext uri="{FF2B5EF4-FFF2-40B4-BE49-F238E27FC236}">
                <a16:creationId xmlns:a16="http://schemas.microsoft.com/office/drawing/2014/main" xmlns="" id="{37254742-CC18-4CFE-862F-A035C37E5E9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8577" y="4820372"/>
            <a:ext cx="2078506" cy="134911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2D64F793-E12F-45FF-9EBC-798E05164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1160154"/>
              </p:ext>
            </p:extLst>
          </p:nvPr>
        </p:nvGraphicFramePr>
        <p:xfrm>
          <a:off x="6096000" y="1396401"/>
          <a:ext cx="5449570" cy="2804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2160">
                  <a:extLst>
                    <a:ext uri="{9D8B030D-6E8A-4147-A177-3AD203B41FA5}">
                      <a16:colId xmlns:a16="http://schemas.microsoft.com/office/drawing/2014/main" xmlns="" val="1650155187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xmlns="" val="3789438485"/>
                    </a:ext>
                  </a:extLst>
                </a:gridCol>
                <a:gridCol w="1074420">
                  <a:extLst>
                    <a:ext uri="{9D8B030D-6E8A-4147-A177-3AD203B41FA5}">
                      <a16:colId xmlns:a16="http://schemas.microsoft.com/office/drawing/2014/main" xmlns="" val="1543756616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xmlns="" val="1143227405"/>
                    </a:ext>
                  </a:extLst>
                </a:gridCol>
                <a:gridCol w="970280">
                  <a:extLst>
                    <a:ext uri="{9D8B030D-6E8A-4147-A177-3AD203B41FA5}">
                      <a16:colId xmlns:a16="http://schemas.microsoft.com/office/drawing/2014/main" xmlns="" val="27516894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Example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Description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Using Program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Application Type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Dimension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10081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2DF1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Integrand example1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2DITG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2D Integration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Simple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71232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2DF2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Integrand example2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2DITG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2D Integration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Simple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73254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2DF3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Integrand example3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2DITG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2D Integration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Simple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383325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F1XY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Integrand example1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FF"/>
                          </a:solidFill>
                          <a:effectLst/>
                        </a:rPr>
                        <a:t>FITG2</a:t>
                      </a:r>
                      <a:endParaRPr lang="en-US" sz="11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2D Integration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Recursive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25694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F2XY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Integrand example2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FF"/>
                          </a:solidFill>
                          <a:effectLst/>
                        </a:rPr>
                        <a:t>FITG2</a:t>
                      </a:r>
                      <a:endParaRPr lang="en-US" sz="11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2D Integration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Recursive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1032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F1, F2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Operands example1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FF"/>
                          </a:solidFill>
                          <a:effectLst/>
                        </a:rPr>
                        <a:t>FRT2</a:t>
                      </a:r>
                      <a:endParaRPr lang="en-US" sz="11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2-equation System,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Recursive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97554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G1, G2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Operands example2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FF"/>
                          </a:solidFill>
                          <a:effectLst/>
                        </a:rPr>
                        <a:t>FRT2</a:t>
                      </a:r>
                      <a:endParaRPr lang="en-US" sz="11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2-equation System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Recursive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07397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Cosine Integral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FINTG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Single Integration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Simple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21793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Sine Integral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FINTG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Single Integration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Simple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26817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ERF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Error Function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FINTG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Single Integration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Simple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44881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FOURN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Fourier Coeffs.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FINTG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Single Integration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Simple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73815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Q-1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Inverse Probability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FROOT, FINTG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Roots of integral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Nested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57652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JNX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Bessel Function J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FINTG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Single Integration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Simple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93323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JITX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Integral Bessel J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FF"/>
                          </a:solidFill>
                          <a:effectLst/>
                        </a:rPr>
                        <a:t>FITG2</a:t>
                      </a:r>
                      <a:endParaRPr lang="en-US" sz="11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2D Integration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Recursive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70726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JZRN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Zeros Bessel J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FROOT, FINTG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Roots of integral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Nested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43822023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914C104-07AE-43C0-99C3-31163EEEB02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43878" y="129469"/>
            <a:ext cx="2383155" cy="3994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138C8D-EBCE-405D-8949-A14882B5402D}"/>
              </a:ext>
            </a:extLst>
          </p:cNvPr>
          <p:cNvSpPr/>
          <p:nvPr/>
        </p:nvSpPr>
        <p:spPr>
          <a:xfrm>
            <a:off x="665311" y="792931"/>
            <a:ext cx="2396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[ADVG, SIHP]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2E274F8-DBF6-41F6-BAC3-87622D9F42CA}"/>
              </a:ext>
            </a:extLst>
          </p:cNvPr>
          <p:cNvSpPr/>
          <p:nvPr/>
        </p:nvSpPr>
        <p:spPr>
          <a:xfrm>
            <a:off x="1023179" y="5928118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i="1" dirty="0">
                <a:hlinkClick r:id="rId6"/>
              </a:rPr>
              <a:t>http://www.hpmuseum.org/forum/thread-6311.html?highlight=recursive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xmlns="" val="145084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80F6D3-F3C8-484F-B19D-A87040538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7330" y="4240907"/>
            <a:ext cx="3137815" cy="225204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BD162B-EA92-45ED-881E-F259E213A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AB264EC-9C84-45F4-B647-EA6A999DA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D50D622-4E04-4057-A3E7-41669D217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0" y="365125"/>
            <a:ext cx="10515600" cy="639891"/>
          </a:xfrm>
        </p:spPr>
        <p:txBody>
          <a:bodyPr>
            <a:no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Non-linear Systems ROM 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[NONL]</a:t>
            </a:r>
            <a:endParaRPr lang="de-DE" sz="28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9DB3896-B727-4A0E-AF40-E77A30647B7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7391" y="136525"/>
            <a:ext cx="1913182" cy="98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A63D91E1-D0A0-4CC0-9DF0-53E6124F4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0837965"/>
              </p:ext>
            </p:extLst>
          </p:nvPr>
        </p:nvGraphicFramePr>
        <p:xfrm>
          <a:off x="1045304" y="1299335"/>
          <a:ext cx="5289551" cy="876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286">
                  <a:extLst>
                    <a:ext uri="{9D8B030D-6E8A-4147-A177-3AD203B41FA5}">
                      <a16:colId xmlns:a16="http://schemas.microsoft.com/office/drawing/2014/main" xmlns="" val="1882515557"/>
                    </a:ext>
                  </a:extLst>
                </a:gridCol>
                <a:gridCol w="1484026">
                  <a:extLst>
                    <a:ext uri="{9D8B030D-6E8A-4147-A177-3AD203B41FA5}">
                      <a16:colId xmlns:a16="http://schemas.microsoft.com/office/drawing/2014/main" xmlns="" val="313983741"/>
                    </a:ext>
                  </a:extLst>
                </a:gridCol>
                <a:gridCol w="831954">
                  <a:extLst>
                    <a:ext uri="{9D8B030D-6E8A-4147-A177-3AD203B41FA5}">
                      <a16:colId xmlns:a16="http://schemas.microsoft.com/office/drawing/2014/main" xmlns="" val="1147609296"/>
                    </a:ext>
                  </a:extLst>
                </a:gridCol>
                <a:gridCol w="971499">
                  <a:extLst>
                    <a:ext uri="{9D8B030D-6E8A-4147-A177-3AD203B41FA5}">
                      <a16:colId xmlns:a16="http://schemas.microsoft.com/office/drawing/2014/main" xmlns="" val="915340032"/>
                    </a:ext>
                  </a:extLst>
                </a:gridCol>
                <a:gridCol w="938395">
                  <a:extLst>
                    <a:ext uri="{9D8B030D-6E8A-4147-A177-3AD203B41FA5}">
                      <a16:colId xmlns:a16="http://schemas.microsoft.com/office/drawing/2014/main" xmlns="" val="1523010868"/>
                    </a:ext>
                  </a:extLst>
                </a:gridCol>
                <a:gridCol w="722391">
                  <a:extLst>
                    <a:ext uri="{9D8B030D-6E8A-4147-A177-3AD203B41FA5}">
                      <a16:colId xmlns:a16="http://schemas.microsoft.com/office/drawing/2014/main" xmlns="" val="2680810162"/>
                    </a:ext>
                  </a:extLst>
                </a:gridCol>
              </a:tblGrid>
              <a:tr h="0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Non-Linear Systems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Driver Prog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Math Routine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Aux Routines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Examples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275665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 Equations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2NLS+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2NL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01503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 Equations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3NLS+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3NL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FGH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3096415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n-Equations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NNLS+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NLS, LS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FIN, XIN, XOUT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F1, F2, F3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9845539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n-Equations (</a:t>
                      </a:r>
                      <a:r>
                        <a:rPr lang="en-US" sz="1000" dirty="0" err="1">
                          <a:effectLst/>
                        </a:rPr>
                        <a:t>Advtg</a:t>
                      </a:r>
                      <a:r>
                        <a:rPr lang="en-US" sz="10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NLSYS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MSYS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FIN, XIN, XOUT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F1, F2, F3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277335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EED47E4E-F226-4991-AC92-31DB2F472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9271082"/>
              </p:ext>
            </p:extLst>
          </p:nvPr>
        </p:nvGraphicFramePr>
        <p:xfrm>
          <a:off x="1052799" y="3675094"/>
          <a:ext cx="5270500" cy="525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821">
                  <a:extLst>
                    <a:ext uri="{9D8B030D-6E8A-4147-A177-3AD203B41FA5}">
                      <a16:colId xmlns:a16="http://schemas.microsoft.com/office/drawing/2014/main" xmlns="" val="2315871476"/>
                    </a:ext>
                  </a:extLst>
                </a:gridCol>
                <a:gridCol w="1528996">
                  <a:extLst>
                    <a:ext uri="{9D8B030D-6E8A-4147-A177-3AD203B41FA5}">
                      <a16:colId xmlns:a16="http://schemas.microsoft.com/office/drawing/2014/main" xmlns="" val="671263282"/>
                    </a:ext>
                  </a:extLst>
                </a:gridCol>
                <a:gridCol w="839449">
                  <a:extLst>
                    <a:ext uri="{9D8B030D-6E8A-4147-A177-3AD203B41FA5}">
                      <a16:colId xmlns:a16="http://schemas.microsoft.com/office/drawing/2014/main" xmlns="" val="3188919063"/>
                    </a:ext>
                  </a:extLst>
                </a:gridCol>
                <a:gridCol w="968907">
                  <a:extLst>
                    <a:ext uri="{9D8B030D-6E8A-4147-A177-3AD203B41FA5}">
                      <a16:colId xmlns:a16="http://schemas.microsoft.com/office/drawing/2014/main" xmlns="" val="2684955771"/>
                    </a:ext>
                  </a:extLst>
                </a:gridCol>
                <a:gridCol w="1644327">
                  <a:extLst>
                    <a:ext uri="{9D8B030D-6E8A-4147-A177-3AD203B41FA5}">
                      <a16:colId xmlns:a16="http://schemas.microsoft.com/office/drawing/2014/main" xmlns="" val="4217881830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Successive Approx.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Driver Prog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Math Routine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Examples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160421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XSAM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FXN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X=, Y=, Z=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322663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Complex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ZSAM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FZN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Z1=, Z2=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79660318"/>
                  </a:ext>
                </a:extLst>
              </a:tr>
            </a:tbl>
          </a:graphicData>
        </a:graphic>
      </p:graphicFrame>
      <p:pic>
        <p:nvPicPr>
          <p:cNvPr id="15" name="Picture 14" descr="https://upload.wikimedia.org/wikipedia/commons/e/ed/Lane-emden.JPG">
            <a:extLst>
              <a:ext uri="{FF2B5EF4-FFF2-40B4-BE49-F238E27FC236}">
                <a16:creationId xmlns:a16="http://schemas.microsoft.com/office/drawing/2014/main" xmlns="" id="{09F74430-1D10-4FF8-BB94-EA14E8118C98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8415" y="1328890"/>
            <a:ext cx="4254583" cy="259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3744C5B-910A-4928-A541-8873F49FC16D}"/>
              </a:ext>
            </a:extLst>
          </p:cNvPr>
          <p:cNvSpPr/>
          <p:nvPr/>
        </p:nvSpPr>
        <p:spPr>
          <a:xfrm>
            <a:off x="9982200" y="1544989"/>
            <a:ext cx="164629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 = 0   y(x) = 1 - x</a:t>
            </a:r>
            <a:r>
              <a:rPr lang="en-US" sz="1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/6 </a:t>
            </a:r>
            <a:b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n = 1   y(x) = (</a:t>
            </a:r>
            <a:r>
              <a:rPr lang="es-ES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sinx</a:t>
            </a:r>
            <a:r>
              <a:rPr lang="es-E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)/x</a:t>
            </a:r>
            <a:br>
              <a:rPr lang="es-E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n = 5   y(x) = ( 1+x</a:t>
            </a:r>
            <a:r>
              <a:rPr lang="es-ES" sz="1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s-E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/3)</a:t>
            </a:r>
            <a:r>
              <a:rPr lang="es-ES" sz="1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-1/2</a:t>
            </a:r>
            <a:endParaRPr lang="en-US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B8068FD9-B42B-428E-A6A4-8632B0194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2791462"/>
              </p:ext>
            </p:extLst>
          </p:nvPr>
        </p:nvGraphicFramePr>
        <p:xfrm>
          <a:off x="1047334" y="2213522"/>
          <a:ext cx="5270500" cy="701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761">
                  <a:extLst>
                    <a:ext uri="{9D8B030D-6E8A-4147-A177-3AD203B41FA5}">
                      <a16:colId xmlns:a16="http://schemas.microsoft.com/office/drawing/2014/main" xmlns="" val="4196537174"/>
                    </a:ext>
                  </a:extLst>
                </a:gridCol>
                <a:gridCol w="1491521">
                  <a:extLst>
                    <a:ext uri="{9D8B030D-6E8A-4147-A177-3AD203B41FA5}">
                      <a16:colId xmlns:a16="http://schemas.microsoft.com/office/drawing/2014/main" xmlns="" val="2578898843"/>
                    </a:ext>
                  </a:extLst>
                </a:gridCol>
                <a:gridCol w="831954">
                  <a:extLst>
                    <a:ext uri="{9D8B030D-6E8A-4147-A177-3AD203B41FA5}">
                      <a16:colId xmlns:a16="http://schemas.microsoft.com/office/drawing/2014/main" xmlns="" val="3925534353"/>
                    </a:ext>
                  </a:extLst>
                </a:gridCol>
                <a:gridCol w="970937">
                  <a:extLst>
                    <a:ext uri="{9D8B030D-6E8A-4147-A177-3AD203B41FA5}">
                      <a16:colId xmlns:a16="http://schemas.microsoft.com/office/drawing/2014/main" xmlns="" val="3859652536"/>
                    </a:ext>
                  </a:extLst>
                </a:gridCol>
                <a:gridCol w="1644327">
                  <a:extLst>
                    <a:ext uri="{9D8B030D-6E8A-4147-A177-3AD203B41FA5}">
                      <a16:colId xmlns:a16="http://schemas.microsoft.com/office/drawing/2014/main" xmlns="" val="886016169"/>
                    </a:ext>
                  </a:extLst>
                </a:gridCol>
              </a:tblGrid>
              <a:tr h="0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Numerical Analysis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Driver Prog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Math Routine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Examples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114156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Laplace Eq.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LAP+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LAP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VLX, VX0, CLX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1400526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Poisson Eq.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POIS+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UX0, UY0, UXL, ULY, FXY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3215036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Diffusion Eq.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DFSN+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DFSN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aXT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dirty="0" err="1">
                          <a:effectLst/>
                        </a:rPr>
                        <a:t>bXT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dirty="0" err="1">
                          <a:effectLst/>
                        </a:rPr>
                        <a:t>cXT</a:t>
                      </a:r>
                      <a:r>
                        <a:rPr lang="en-US" sz="1000" dirty="0">
                          <a:effectLst/>
                        </a:rPr>
                        <a:t>, FX0, F0T, FLT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7991317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D74A3A92-0BEA-4FB2-9CE1-7725E4EF4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6687487"/>
              </p:ext>
            </p:extLst>
          </p:nvPr>
        </p:nvGraphicFramePr>
        <p:xfrm>
          <a:off x="1056859" y="2944308"/>
          <a:ext cx="5270500" cy="701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256">
                  <a:extLst>
                    <a:ext uri="{9D8B030D-6E8A-4147-A177-3AD203B41FA5}">
                      <a16:colId xmlns:a16="http://schemas.microsoft.com/office/drawing/2014/main" xmlns="" val="2587028932"/>
                    </a:ext>
                  </a:extLst>
                </a:gridCol>
                <a:gridCol w="1514006">
                  <a:extLst>
                    <a:ext uri="{9D8B030D-6E8A-4147-A177-3AD203B41FA5}">
                      <a16:colId xmlns:a16="http://schemas.microsoft.com/office/drawing/2014/main" xmlns="" val="1505621659"/>
                    </a:ext>
                  </a:extLst>
                </a:gridCol>
                <a:gridCol w="831954">
                  <a:extLst>
                    <a:ext uri="{9D8B030D-6E8A-4147-A177-3AD203B41FA5}">
                      <a16:colId xmlns:a16="http://schemas.microsoft.com/office/drawing/2014/main" xmlns="" val="276674545"/>
                    </a:ext>
                  </a:extLst>
                </a:gridCol>
                <a:gridCol w="987957">
                  <a:extLst>
                    <a:ext uri="{9D8B030D-6E8A-4147-A177-3AD203B41FA5}">
                      <a16:colId xmlns:a16="http://schemas.microsoft.com/office/drawing/2014/main" xmlns="" val="3106931556"/>
                    </a:ext>
                  </a:extLst>
                </a:gridCol>
                <a:gridCol w="1644327">
                  <a:extLst>
                    <a:ext uri="{9D8B030D-6E8A-4147-A177-3AD203B41FA5}">
                      <a16:colId xmlns:a16="http://schemas.microsoft.com/office/drawing/2014/main" xmlns="" val="790498390"/>
                    </a:ext>
                  </a:extLst>
                </a:gridCol>
              </a:tblGrid>
              <a:tr h="0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Differential Equations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Driver Prog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Math Routine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Examples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126489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Second Order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2DFEQ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2RGK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d2/dX2 (Lane-Emden)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9781222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Third Order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3DFEQ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3RGK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d3/dX3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8128876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Nth. Order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4DFEQ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NRGK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d5/dX5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38492937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BE9EA80-7F8C-4BE9-9B45-B5CB7AB48A9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50031" y="4423656"/>
            <a:ext cx="1691078" cy="18647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97DBA31-3BC9-4291-ACE4-7368BF8285A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317541" y="4423655"/>
            <a:ext cx="1581087" cy="18649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F6485D2-E561-464A-A605-55E9CFDE2ABD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812965" y="4246062"/>
            <a:ext cx="1581087" cy="19340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54A23CC-B7E0-4439-82D8-72034F217F0B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0314139" y="4246062"/>
            <a:ext cx="1511101" cy="19340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E6BBAA3-65FA-49DD-99C0-F7F8DB3C21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1434" y="5947145"/>
            <a:ext cx="1426376" cy="4659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5909784-CAB3-463E-8E81-50DFF68C26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899" y="6113403"/>
            <a:ext cx="1300163" cy="38100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6214946" y="3211551"/>
            <a:ext cx="1419922" cy="74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13119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7590264" y="563251"/>
            <a:ext cx="1628078" cy="2222324"/>
          </a:xfrm>
          <a:prstGeom prst="rect">
            <a:avLst/>
          </a:prstGeom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4729" y="2958789"/>
            <a:ext cx="2495378" cy="35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95C2894-1FDA-4503-BA55-0D11E4FA2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0" y="365125"/>
            <a:ext cx="10515600" cy="639891"/>
          </a:xfrm>
        </p:spPr>
        <p:txBody>
          <a:bodyPr>
            <a:no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SOLVE to Solver: Equation Libraries</a:t>
            </a:r>
            <a:endParaRPr lang="de-DE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B90554-9DC4-452C-98E4-AC3E767ED535}"/>
              </a:ext>
            </a:extLst>
          </p:cNvPr>
          <p:cNvSpPr/>
          <p:nvPr/>
        </p:nvSpPr>
        <p:spPr>
          <a:xfrm>
            <a:off x="758186" y="964695"/>
            <a:ext cx="520033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From:</a:t>
            </a:r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16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f(x)=0      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to: </a:t>
            </a:r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16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f(</a:t>
            </a:r>
            <a:r>
              <a:rPr lang="en-US" sz="1600" i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a,b,c,d,e</a:t>
            </a:r>
            <a:r>
              <a:rPr lang="en-US" sz="16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)=0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to five variables to solve for. (at least 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Mapped to local Labels [A]-[E] - and {R01–R05}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FOCAL driver I/O, UF-22 controlled known/unknown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Constants prompted separately</a:t>
            </a:r>
          </a:p>
          <a:p>
            <a:pPr marL="285750" indent="-285750"/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9581716" y="802772"/>
            <a:ext cx="2239654" cy="33512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9579839" y="374263"/>
            <a:ext cx="2212778" cy="34330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9581090" y="1602990"/>
            <a:ext cx="2230696" cy="32695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7"/>
          <a:stretch>
            <a:fillRect/>
          </a:stretch>
        </p:blipFill>
        <p:spPr>
          <a:xfrm>
            <a:off x="9581090" y="1208979"/>
            <a:ext cx="2230696" cy="326953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8"/>
          <a:stretch>
            <a:fillRect/>
          </a:stretch>
        </p:blipFill>
        <p:spPr>
          <a:xfrm>
            <a:off x="9581150" y="1988565"/>
            <a:ext cx="2231570" cy="347748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9"/>
          <a:stretch>
            <a:fillRect/>
          </a:stretch>
        </p:blipFill>
        <p:spPr>
          <a:xfrm>
            <a:off x="9582615" y="2398296"/>
            <a:ext cx="2252546" cy="35977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AB90554-9DC4-452C-98E4-AC3E767ED535}"/>
              </a:ext>
            </a:extLst>
          </p:cNvPr>
          <p:cNvSpPr/>
          <p:nvPr/>
        </p:nvSpPr>
        <p:spPr>
          <a:xfrm>
            <a:off x="1151338" y="2770031"/>
            <a:ext cx="58057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versions available: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[ISOL]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“Interchangeable Solutions”, uses </a:t>
            </a:r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FROOT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10"/>
          <a:stretch>
            <a:fillRect/>
          </a:stretch>
        </p:blipFill>
        <p:spPr>
          <a:xfrm>
            <a:off x="1381009" y="3392526"/>
            <a:ext cx="2352675" cy="400050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11"/>
          <a:stretch>
            <a:fillRect/>
          </a:stretch>
        </p:blipFill>
        <p:spPr>
          <a:xfrm>
            <a:off x="3807213" y="3397288"/>
            <a:ext cx="2362200" cy="390525"/>
          </a:xfrm>
          <a:prstGeom prst="rect">
            <a:avLst/>
          </a:prstGeom>
        </p:spPr>
      </p:pic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98548" y="4926051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51816" y="4931395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9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57810" y="4931395"/>
            <a:ext cx="2352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50" name="Picture 1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316326" y="5441215"/>
            <a:ext cx="52768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51" name="Picture 1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498794" y="5563530"/>
            <a:ext cx="1685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7AB90554-9DC4-452C-98E4-AC3E767ED535}"/>
              </a:ext>
            </a:extLst>
          </p:cNvPr>
          <p:cNvSpPr/>
          <p:nvPr/>
        </p:nvSpPr>
        <p:spPr>
          <a:xfrm>
            <a:off x="1134399" y="4014211"/>
            <a:ext cx="72018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[EQLB]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“Formula-Evaluation” based, uses “</a:t>
            </a:r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SLV$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ASCII File includes all information. Navigation keys: PREV, NEXT, S&amp;R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 can add own custom equations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2E08BF-B805-42A0-B0EC-CC2AD6CC5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45D9FDF-A351-45EE-814A-F7450EC61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C88AFB9C-41FE-488E-ADB5-1A7C86C08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2093912"/>
              </p:ext>
            </p:extLst>
          </p:nvPr>
        </p:nvGraphicFramePr>
        <p:xfrm>
          <a:off x="1264514" y="1254126"/>
          <a:ext cx="4831486" cy="4351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0148">
                  <a:extLst>
                    <a:ext uri="{9D8B030D-6E8A-4147-A177-3AD203B41FA5}">
                      <a16:colId xmlns:a16="http://schemas.microsoft.com/office/drawing/2014/main" xmlns="" val="3192939988"/>
                    </a:ext>
                  </a:extLst>
                </a:gridCol>
                <a:gridCol w="690212">
                  <a:extLst>
                    <a:ext uri="{9D8B030D-6E8A-4147-A177-3AD203B41FA5}">
                      <a16:colId xmlns:a16="http://schemas.microsoft.com/office/drawing/2014/main" xmlns="" val="3419522091"/>
                    </a:ext>
                  </a:extLst>
                </a:gridCol>
                <a:gridCol w="1280394">
                  <a:extLst>
                    <a:ext uri="{9D8B030D-6E8A-4147-A177-3AD203B41FA5}">
                      <a16:colId xmlns:a16="http://schemas.microsoft.com/office/drawing/2014/main" xmlns="" val="3921687300"/>
                    </a:ext>
                  </a:extLst>
                </a:gridCol>
                <a:gridCol w="2380732">
                  <a:extLst>
                    <a:ext uri="{9D8B030D-6E8A-4147-A177-3AD203B41FA5}">
                      <a16:colId xmlns:a16="http://schemas.microsoft.com/office/drawing/2014/main" xmlns="" val="2996723494"/>
                    </a:ext>
                  </a:extLst>
                </a:gridCol>
              </a:tblGrid>
              <a:tr h="150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#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Eq. NAME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Description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CF00 &lt;- Options -&gt; SF00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6270027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"&lt;)RLC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Delay angle RLC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Serial RLC  /  Parallel RLC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xmlns="" val="234252042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"BERN-A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Bernoulli w/Areas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xmlns="" val="193681457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"BERN-V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Bernoulli w/Velocities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xmlns="" val="3131208781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"CATNRY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Catenary Equation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 = H.[1 - (1/cosh(V/2a))]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xmlns="" val="78657910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"F=Ma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Force Equation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xmlns="" val="830565810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"F=MM/R2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Gravitation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xmlns="" val="156932199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"HEATX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Heat Exchangers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Counterflow / Parallel Flow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xmlns="" val="805886692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"HERON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Heron Formula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xmlns="" val="98994163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"ISENT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Isentropic Flow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xmlns="" val="923170815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"KEPLR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Kepler Equation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xmlns="" val="1498158357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"MPAD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Michell Pad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xmlns="" val="257103095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"MVT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Linear Movement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x = x0 + v.t + 1/2 a.t^2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xmlns="" val="297168654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"ORBIT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Orbital Trajectory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e = sqrt{1+[Vo^2 - 2g(Ro2/r)][r.Vo.cos a / g.Ro]^2}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xmlns="" val="255842610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"PRJT-D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Projectile Displacement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X-Coordinate / Y-Coordinate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xmlns="" val="710357580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"PRJT-V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Projectile Velocity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X-Coordinate / Y-Coordinate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xmlns="" val="1416452268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"PV=ZNT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Ideal Gas EOS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xmlns="" val="826417446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"R1+R2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Parallel Resistors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xmlns="" val="1663981470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"REDLCH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Redlich-Kwong EOS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xmlns="" val="3932401865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"RFLC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Resonance Frequency RLC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xmlns="" val="98944825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"RPM=TP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Torque Equation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xmlns="" val="631093050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"SRL-AC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Serial RL AC Control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xmlns="" val="753221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"TVM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Time Value of Money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Begin mode / End mode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xmlns="" val="289761776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"V=IR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Ohm's Law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xmlns="" val="345502684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"VMOD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Vector Module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xmlns="" val="257571832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"VWAALS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Van-der Waals EOS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xmlns="" val="412293494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"Y=</a:t>
                      </a:r>
                      <a:r>
                        <a:rPr lang="en-US" sz="900" b="1" u="none" strike="noStrike" dirty="0" err="1">
                          <a:effectLst/>
                        </a:rPr>
                        <a:t>aX+b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Linear Equation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P1 = a.x + 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xmlns="" val="2455974672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"Y=PX2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Quadratic Equation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P2 = a0 + a1.x + a2.x^2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xmlns="" val="2094499166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"Y=PX3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Cubic Equation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P3 = 1  + a1.x + a2.x^2 + a3.x^3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xmlns="" val="411100565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19C5C22A-A0EC-4648-BA45-D63DAC240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0663897"/>
              </p:ext>
            </p:extLst>
          </p:nvPr>
        </p:nvGraphicFramePr>
        <p:xfrm>
          <a:off x="6348333" y="1254126"/>
          <a:ext cx="5167756" cy="27576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334213997"/>
                    </a:ext>
                  </a:extLst>
                </a:gridCol>
                <a:gridCol w="950320">
                  <a:extLst>
                    <a:ext uri="{9D8B030D-6E8A-4147-A177-3AD203B41FA5}">
                      <a16:colId xmlns:a16="http://schemas.microsoft.com/office/drawing/2014/main" xmlns="" val="3789739896"/>
                    </a:ext>
                  </a:extLst>
                </a:gridCol>
                <a:gridCol w="1315055">
                  <a:extLst>
                    <a:ext uri="{9D8B030D-6E8A-4147-A177-3AD203B41FA5}">
                      <a16:colId xmlns:a16="http://schemas.microsoft.com/office/drawing/2014/main" xmlns="" val="1699136524"/>
                    </a:ext>
                  </a:extLst>
                </a:gridCol>
                <a:gridCol w="2445181">
                  <a:extLst>
                    <a:ext uri="{9D8B030D-6E8A-4147-A177-3AD203B41FA5}">
                      <a16:colId xmlns:a16="http://schemas.microsoft.com/office/drawing/2014/main" xmlns="" val="344349168"/>
                    </a:ext>
                  </a:extLst>
                </a:gridCol>
              </a:tblGrid>
              <a:tr h="161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#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NAME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Description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Equation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9381303"/>
                  </a:ext>
                </a:extLst>
              </a:tr>
              <a:tr h="161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LINEAR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Line Equation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Y = Ax + 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91998317"/>
                  </a:ext>
                </a:extLst>
              </a:tr>
              <a:tr h="161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QUADRATIC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Quadratic Equation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Y = A.x^2 + .Bx + C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159762863"/>
                  </a:ext>
                </a:extLst>
              </a:tr>
              <a:tr h="161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CUBIC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Cubic Equation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</a:rPr>
                        <a:t>Y = A.x^3 + B.X^2 + C.x + D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50785597"/>
                  </a:ext>
                </a:extLst>
              </a:tr>
              <a:tr h="161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4TH ORDER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Quartic </a:t>
                      </a:r>
                      <a:r>
                        <a:rPr lang="en-US" sz="900" u="none" strike="noStrike" dirty="0" err="1">
                          <a:effectLst/>
                        </a:rPr>
                        <a:t>Ecuation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56831217"/>
                  </a:ext>
                </a:extLst>
              </a:tr>
              <a:tr h="161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POSROOT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Positive Root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x1 = (-B + sqrt(B^2 - 4A.C))/ 2A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27107021"/>
                  </a:ext>
                </a:extLst>
              </a:tr>
              <a:tr h="161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NEGROOT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Negative Root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x2 = (-B - sqrt(B^2 - 4A.C))/ 2A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62226197"/>
                  </a:ext>
                </a:extLst>
              </a:tr>
              <a:tr h="161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OHMS LAW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Ohm's Law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 = I.R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31535721"/>
                  </a:ext>
                </a:extLst>
              </a:tr>
              <a:tr h="161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PARALLEL 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Parallel Resistors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>
                          <a:effectLst/>
                        </a:rPr>
                        <a:t>1/R1 = 1/R1 + 1/R2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82943907"/>
                  </a:ext>
                </a:extLst>
              </a:tr>
              <a:tr h="161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RLC FREQ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RLC Oscillator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F0 = 1/sqrt(L.C)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687986960"/>
                  </a:ext>
                </a:extLst>
              </a:tr>
              <a:tr h="161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GAS EQUATION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Perfect Gas Equation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P.V = N.R.T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88160147"/>
                  </a:ext>
                </a:extLst>
              </a:tr>
              <a:tr h="161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LIN. MOTION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Linear Motion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X = V.T + 1/2 A.T^2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5923767"/>
                  </a:ext>
                </a:extLst>
              </a:tr>
              <a:tr h="161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NEWTONS LAW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Newton's Law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u="none" strike="noStrike" dirty="0">
                          <a:effectLst/>
                        </a:rPr>
                        <a:t>F = G. M1.M2/R^2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3247177"/>
                  </a:ext>
                </a:extLst>
              </a:tr>
              <a:tr h="161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INTEREST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Compound Interest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85305911"/>
                  </a:ext>
                </a:extLst>
              </a:tr>
              <a:tr h="1645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+TVM END MODE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Extended version-1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46287128"/>
                  </a:ext>
                </a:extLst>
              </a:tr>
              <a:tr h="1645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+TVM BEGIN MODE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Extended version-2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882076"/>
                  </a:ext>
                </a:extLst>
              </a:tr>
              <a:tr h="1645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…add your own equations here…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69144070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30BB244-F240-4706-8D4A-E1456F79C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413" y="4102890"/>
            <a:ext cx="1339599" cy="19677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599450F-B03E-4280-85C8-D3D922D3F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9865" y="3488648"/>
            <a:ext cx="1349915" cy="2593057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xmlns="" id="{C0EA07B5-AB03-4791-8283-66E96C1FB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0" y="365125"/>
            <a:ext cx="10515600" cy="639891"/>
          </a:xfrm>
        </p:spPr>
        <p:txBody>
          <a:bodyPr>
            <a:no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Libraries in Detail</a:t>
            </a:r>
            <a:endParaRPr lang="de-DE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612" name="Line 1370">
            <a:extLst>
              <a:ext uri="{FF2B5EF4-FFF2-40B4-BE49-F238E27FC236}">
                <a16:creationId xmlns:a16="http://schemas.microsoft.com/office/drawing/2014/main" xmlns="" id="{54493B69-0C63-4C0B-9C61-A6CC4D4FD42B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013" y="3873500"/>
            <a:ext cx="171450" cy="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B4231A8-430A-41B1-BD54-94A022BF91B0}"/>
              </a:ext>
            </a:extLst>
          </p:cNvPr>
          <p:cNvSpPr/>
          <p:nvPr/>
        </p:nvSpPr>
        <p:spPr>
          <a:xfrm>
            <a:off x="1264514" y="5685293"/>
            <a:ext cx="15034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FROOT Based:</a:t>
            </a:r>
            <a:endParaRPr lang="en-US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7F813B3-A7F9-4923-B69C-1F2BCDF41F6C}"/>
              </a:ext>
            </a:extLst>
          </p:cNvPr>
          <p:cNvSpPr/>
          <p:nvPr/>
        </p:nvSpPr>
        <p:spPr>
          <a:xfrm>
            <a:off x="6424716" y="4102890"/>
            <a:ext cx="20349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Formula-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Based: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2114762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93AAF13E-EC57-4F89-B030-41F9AE380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5000" contrast="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9202" y="947038"/>
            <a:ext cx="4811713" cy="55213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520" y="266652"/>
            <a:ext cx="10515600" cy="781392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 &amp; Engineering Modules (my fav’s)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15100" y="1325881"/>
            <a:ext cx="2971800" cy="4185919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 &amp; Earth:</a:t>
            </a:r>
            <a:b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i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ELIX </a:t>
            </a:r>
            <a:r>
              <a:rPr lang="en-US" dirty="0">
                <a:solidFill>
                  <a:srgbClr val="0000FF"/>
                </a:solidFill>
              </a:rPr>
              <a:t>Orbital Mechanics</a:t>
            </a: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GRVI </a:t>
            </a:r>
            <a:r>
              <a:rPr lang="en-US" dirty="0">
                <a:solidFill>
                  <a:srgbClr val="0000FF"/>
                </a:solidFill>
              </a:rPr>
              <a:t>Gravity &amp; Time</a:t>
            </a: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NBOD </a:t>
            </a:r>
            <a:r>
              <a:rPr lang="en-US" dirty="0">
                <a:solidFill>
                  <a:srgbClr val="0000FF"/>
                </a:solidFill>
              </a:rPr>
              <a:t>N-Body Problem</a:t>
            </a: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TIDW </a:t>
            </a:r>
            <a:r>
              <a:rPr lang="en-US" dirty="0">
                <a:solidFill>
                  <a:srgbClr val="0000FF"/>
                </a:solidFill>
              </a:rPr>
              <a:t>Tides ROM </a:t>
            </a: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PRTW </a:t>
            </a:r>
            <a:r>
              <a:rPr lang="en-US" dirty="0">
                <a:solidFill>
                  <a:srgbClr val="0000FF"/>
                </a:solidFill>
              </a:rPr>
              <a:t>US Ports</a:t>
            </a: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NONL </a:t>
            </a:r>
            <a:r>
              <a:rPr lang="en-US" dirty="0">
                <a:solidFill>
                  <a:srgbClr val="0000FF"/>
                </a:solidFill>
              </a:rPr>
              <a:t>Non-Linear ROM</a:t>
            </a: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EEFD </a:t>
            </a:r>
            <a:r>
              <a:rPr lang="en-US" dirty="0">
                <a:solidFill>
                  <a:srgbClr val="0000FF"/>
                </a:solidFill>
              </a:rPr>
              <a:t>EE Filters Design</a:t>
            </a: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LPLC </a:t>
            </a:r>
            <a:r>
              <a:rPr lang="en-US" dirty="0">
                <a:solidFill>
                  <a:srgbClr val="0000FF"/>
                </a:solidFill>
              </a:rPr>
              <a:t>Laplace Transforms</a:t>
            </a: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ISOL </a:t>
            </a:r>
            <a:r>
              <a:rPr lang="en-US" dirty="0" err="1">
                <a:solidFill>
                  <a:srgbClr val="0000FF"/>
                </a:solidFill>
              </a:rPr>
              <a:t>Interch</a:t>
            </a:r>
            <a:r>
              <a:rPr lang="en-US" dirty="0">
                <a:solidFill>
                  <a:srgbClr val="0000FF"/>
                </a:solidFill>
              </a:rPr>
              <a:t>. Solutions</a:t>
            </a: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INDO </a:t>
            </a:r>
            <a:r>
              <a:rPr lang="en-US" dirty="0">
                <a:solidFill>
                  <a:srgbClr val="0000FF"/>
                </a:solidFill>
              </a:rPr>
              <a:t>Indoor Lighting</a:t>
            </a: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LTLN </a:t>
            </a:r>
            <a:r>
              <a:rPr lang="en-US" dirty="0">
                <a:solidFill>
                  <a:srgbClr val="0000FF"/>
                </a:solidFill>
              </a:rPr>
              <a:t>Geodetics ROM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STEQ </a:t>
            </a:r>
            <a:r>
              <a:rPr lang="en-US" dirty="0">
                <a:solidFill>
                  <a:srgbClr val="0000FF"/>
                </a:solidFill>
              </a:rPr>
              <a:t>Steam Properties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92454" y="1286580"/>
            <a:ext cx="2652605" cy="47906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ETSII Collection</a:t>
            </a:r>
          </a:p>
          <a:p>
            <a:pPr algn="ctr"/>
            <a:r>
              <a:rPr lang="en-US" sz="1600" u="sng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[ETS3, ETS4, ETS5</a:t>
            </a:r>
            <a:r>
              <a:rPr lang="en-US" sz="1400" u="sng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pPr algn="ctr"/>
            <a:endParaRPr lang="en-US" dirty="0">
              <a:solidFill>
                <a:srgbClr val="0000FF"/>
              </a:solidFill>
            </a:endParaRPr>
          </a:p>
          <a:p>
            <a:pPr algn="ctr"/>
            <a:r>
              <a:rPr lang="en-US" dirty="0">
                <a:solidFill>
                  <a:srgbClr val="0000FF"/>
                </a:solidFill>
              </a:rPr>
              <a:t>Dynamic Balancing</a:t>
            </a:r>
          </a:p>
          <a:p>
            <a:pPr algn="ctr"/>
            <a:r>
              <a:rPr lang="en-US" dirty="0" err="1">
                <a:solidFill>
                  <a:srgbClr val="0000FF"/>
                </a:solidFill>
              </a:rPr>
              <a:t>Holzer</a:t>
            </a:r>
            <a:r>
              <a:rPr lang="en-US" dirty="0">
                <a:solidFill>
                  <a:srgbClr val="0000FF"/>
                </a:solidFill>
              </a:rPr>
              <a:t> Method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Heat Transfer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Heat Exchangers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Binary Mixes</a:t>
            </a:r>
          </a:p>
          <a:p>
            <a:pPr algn="ctr"/>
            <a:endParaRPr lang="en-US" dirty="0">
              <a:solidFill>
                <a:srgbClr val="0000FF"/>
              </a:solidFill>
            </a:endParaRPr>
          </a:p>
          <a:p>
            <a:pPr algn="ctr"/>
            <a:r>
              <a:rPr lang="en-US" dirty="0">
                <a:solidFill>
                  <a:srgbClr val="0000FF"/>
                </a:solidFill>
              </a:rPr>
              <a:t>Liquefaction Cycles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Refrigerant Gases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Psychrometric Props.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Water Hammer</a:t>
            </a:r>
          </a:p>
          <a:p>
            <a:pPr algn="ctr"/>
            <a:r>
              <a:rPr lang="en-US" dirty="0" err="1">
                <a:solidFill>
                  <a:srgbClr val="0000FF"/>
                </a:solidFill>
              </a:rPr>
              <a:t>Joukowski</a:t>
            </a:r>
            <a:r>
              <a:rPr lang="en-US" dirty="0">
                <a:solidFill>
                  <a:srgbClr val="0000FF"/>
                </a:solidFill>
              </a:rPr>
              <a:t> Airfoils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Pump Association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Pipe Network Analysis</a:t>
            </a:r>
          </a:p>
          <a:p>
            <a:pPr algn="ctr"/>
            <a:endParaRPr lang="en-US" dirty="0">
              <a:solidFill>
                <a:srgbClr val="0000FF"/>
              </a:solidFill>
            </a:endParaRPr>
          </a:p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47377" y="1312370"/>
            <a:ext cx="2652605" cy="47906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ETSII Collection 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i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Con’t</a:t>
            </a:r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u="sng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[ETS9, FFEE]</a:t>
            </a:r>
            <a:endParaRPr lang="en-US" u="sng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endParaRPr lang="en-US" dirty="0">
              <a:solidFill>
                <a:srgbClr val="0000FF"/>
              </a:solidFill>
            </a:endParaRPr>
          </a:p>
          <a:p>
            <a:pPr algn="ctr"/>
            <a:r>
              <a:rPr lang="en-US" dirty="0">
                <a:solidFill>
                  <a:srgbClr val="0000FF"/>
                </a:solidFill>
              </a:rPr>
              <a:t>Two-Port Networks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Swing Equation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Power-Flow Equations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AC Regulator Design</a:t>
            </a:r>
          </a:p>
          <a:p>
            <a:pPr algn="ctr"/>
            <a:endParaRPr lang="en-US" dirty="0">
              <a:solidFill>
                <a:srgbClr val="0000FF"/>
              </a:solidFill>
            </a:endParaRPr>
          </a:p>
          <a:p>
            <a:pPr algn="ctr"/>
            <a:r>
              <a:rPr lang="en-US" dirty="0">
                <a:solidFill>
                  <a:srgbClr val="0000FF"/>
                </a:solidFill>
              </a:rPr>
              <a:t>Electric Circuits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Backwards LAP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Logical Networks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Frequency Response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Transfer Functions</a:t>
            </a:r>
          </a:p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EB59C362-0CC6-4840-B518-2F886D16E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1490" y="5603351"/>
            <a:ext cx="4302967" cy="46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4F03AAA-79C9-4A0D-94F7-7A92B522080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51924" y="1749018"/>
            <a:ext cx="2205201" cy="20045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B0963DF-BF9E-48A3-9D6B-D12624A62C1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1924" y="3989684"/>
            <a:ext cx="2205202" cy="1410691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A77D20-B16F-40AC-9DB8-41AF2CC3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Ángel Martin - November 2018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C2A706C-25F5-4B6F-9929-7809D1DF2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FAAB798-71BF-4607-84EA-9E0A0D721A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0220" y="196958"/>
            <a:ext cx="2664904" cy="136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34F89E9-B550-44CE-9D54-7D481E5D4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Ángel Martin - November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0E78B8-E9AB-4817-A97B-68E25E079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2F056B4-9B26-4CA2-B7A7-BF001EE27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0" y="266652"/>
            <a:ext cx="10515600" cy="781392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Orbital Mechanics 101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E26BF41-0897-43E4-B342-4320642B3C16}"/>
              </a:ext>
            </a:extLst>
          </p:cNvPr>
          <p:cNvSpPr/>
          <p:nvPr/>
        </p:nvSpPr>
        <p:spPr>
          <a:xfrm>
            <a:off x="583220" y="1264861"/>
            <a:ext cx="540135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Ellipse Central and Focal Sector Areas and Arc Lengths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Elliptic Integrals and other Geometry Utils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Orbital Position Determination &amp; Time of Flight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Kepler Equation and Direct approaches.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Orbital Velocity Determination: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Conservation of Energy, Angular Momentum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Solar System Orbits &amp; Gravitational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Delta-V orbit Simulator (HP Solution Book)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Orbit Phasing, Co-Orbital &amp; Co-Planar </a:t>
            </a:r>
            <a:r>
              <a:rPr lang="en-US" sz="16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rendez-vous</a:t>
            </a:r>
            <a:endParaRPr lang="en-US" sz="1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17D1F5D8-4B22-4304-B953-061A424BA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3891171"/>
              </p:ext>
            </p:extLst>
          </p:nvPr>
        </p:nvGraphicFramePr>
        <p:xfrm>
          <a:off x="7922428" y="266652"/>
          <a:ext cx="3992087" cy="6185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0994">
                  <a:extLst>
                    <a:ext uri="{9D8B030D-6E8A-4147-A177-3AD203B41FA5}">
                      <a16:colId xmlns:a16="http://schemas.microsoft.com/office/drawing/2014/main" xmlns="" val="536450905"/>
                    </a:ext>
                  </a:extLst>
                </a:gridCol>
                <a:gridCol w="1606452">
                  <a:extLst>
                    <a:ext uri="{9D8B030D-6E8A-4147-A177-3AD203B41FA5}">
                      <a16:colId xmlns:a16="http://schemas.microsoft.com/office/drawing/2014/main" xmlns="" val="2965348067"/>
                    </a:ext>
                  </a:extLst>
                </a:gridCol>
                <a:gridCol w="1714641">
                  <a:extLst>
                    <a:ext uri="{9D8B030D-6E8A-4147-A177-3AD203B41FA5}">
                      <a16:colId xmlns:a16="http://schemas.microsoft.com/office/drawing/2014/main" xmlns="" val="3095669334"/>
                    </a:ext>
                  </a:extLst>
                </a:gridCol>
              </a:tblGrid>
              <a:tr h="988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Function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Description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Input / Output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/>
                </a:tc>
                <a:extLst>
                  <a:ext uri="{0D108BD9-81ED-4DB2-BD59-A6C34878D82A}">
                    <a16:rowId xmlns:a16="http://schemas.microsoft.com/office/drawing/2014/main" xmlns="" val="1914987399"/>
                  </a:ext>
                </a:extLst>
              </a:tr>
              <a:tr h="988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1" dirty="0">
                          <a:solidFill>
                            <a:srgbClr val="FF0000"/>
                          </a:solidFill>
                          <a:effectLst/>
                        </a:rPr>
                        <a:t>-ELLIP APPS</a:t>
                      </a:r>
                      <a:endParaRPr lang="en-US" sz="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1" dirty="0">
                          <a:solidFill>
                            <a:srgbClr val="FF0000"/>
                          </a:solidFill>
                          <a:effectLst/>
                        </a:rPr>
                        <a:t>Section Header</a:t>
                      </a:r>
                      <a:endParaRPr lang="en-US" sz="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1" dirty="0">
                          <a:solidFill>
                            <a:srgbClr val="FF0000"/>
                          </a:solidFill>
                          <a:effectLst/>
                        </a:rPr>
                        <a:t>n/a</a:t>
                      </a:r>
                      <a:endParaRPr lang="en-US" sz="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2406326"/>
                  </a:ext>
                </a:extLst>
              </a:tr>
              <a:tr h="13834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BRHM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Area of Cyclic Quadrilateral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Data in R01-R04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1375565646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CIRCLE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Circle through three points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P1, P2, P3 in Registers R01-R06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1864945266"/>
                  </a:ext>
                </a:extLst>
              </a:tr>
              <a:tr h="988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"ECS+"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Driver for ECS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Prompts for values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2036981551"/>
                  </a:ext>
                </a:extLst>
              </a:tr>
              <a:tr h="988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ECS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Elliptical Central Sector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{a,b,e} in R00-R02, a in X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777295610"/>
                  </a:ext>
                </a:extLst>
              </a:tr>
              <a:tr h="12997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EFS-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Ellliptical Left Focal Sector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{a,b,e} in R00-R02, a,b in R03-04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3680445199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“EFS+“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Elliptical Right Focal Sector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{a,b,e} in R00-R02, a,b in R03-04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1445245124"/>
                  </a:ext>
                </a:extLst>
              </a:tr>
              <a:tr h="988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HERON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Area of Triangle from sides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Data in X,Y,Z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983746186"/>
                  </a:ext>
                </a:extLst>
              </a:tr>
              <a:tr h="988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 “K2-“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Kepler 2nd. Law – Left Sector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Prompts for values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719676126"/>
                  </a:ext>
                </a:extLst>
              </a:tr>
              <a:tr h="988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“K2+“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Kepler 2nd. Law – Right Sector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Prompts for values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4214534696"/>
                  </a:ext>
                </a:extLst>
              </a:tr>
              <a:tr h="988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 "LCS“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Central sector Arc Length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Prompts for values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76015227"/>
                  </a:ext>
                </a:extLst>
              </a:tr>
              <a:tr h="988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"LF+"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Right Focal sector Arc Length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Prompts for values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207932404"/>
                  </a:ext>
                </a:extLst>
              </a:tr>
              <a:tr h="988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 RAMA2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Ramanujan’s 2nd. Approx.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a,b, in Y,X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3756859494"/>
                  </a:ext>
                </a:extLst>
              </a:tr>
              <a:tr h="988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 TOF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Time of Flight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(T, e, q) in  { Z,Y,X}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1297946547"/>
                  </a:ext>
                </a:extLst>
              </a:tr>
              <a:tr h="988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 ZELIP1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Complex Elliptic Intg. 1st. kind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z in (Z,Y), m in X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226177256"/>
                  </a:ext>
                </a:extLst>
              </a:tr>
              <a:tr h="11625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 ZELIP2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Complex Elliptic Intg. 2nd. kind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z in (Z,Y), m in X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1621835396"/>
                  </a:ext>
                </a:extLst>
              </a:tr>
              <a:tr h="6858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1" dirty="0">
                          <a:solidFill>
                            <a:srgbClr val="FF0000"/>
                          </a:solidFill>
                          <a:effectLst/>
                        </a:rPr>
                        <a:t>-ORBITS 101</a:t>
                      </a:r>
                      <a:endParaRPr lang="en-US" sz="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1" dirty="0">
                          <a:solidFill>
                            <a:srgbClr val="FF0000"/>
                          </a:solidFill>
                          <a:effectLst/>
                        </a:rPr>
                        <a:t>Section Header</a:t>
                      </a:r>
                      <a:endParaRPr lang="en-US" sz="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1" dirty="0">
                          <a:solidFill>
                            <a:srgbClr val="FF0000"/>
                          </a:solidFill>
                          <a:effectLst/>
                        </a:rPr>
                        <a:t>n/a</a:t>
                      </a:r>
                      <a:endParaRPr lang="en-US" sz="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9759670"/>
                  </a:ext>
                </a:extLst>
              </a:tr>
              <a:tr h="988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E&gt;M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Eccentric to Mean anomaly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(e, E) in Y,X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3363238663"/>
                  </a:ext>
                </a:extLst>
              </a:tr>
              <a:tr h="988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E&gt;T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Eccentric to True Anomaly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(e, E) in Y, X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3194735042"/>
                  </a:ext>
                </a:extLst>
              </a:tr>
              <a:tr h="988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M&gt;E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Mean to Eccentric anomaly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(e, M) in Y,X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166682090"/>
                  </a:ext>
                </a:extLst>
              </a:tr>
              <a:tr h="988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T&gt;E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True to Eccentric Anomaly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(e, T) in Y,X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3432867871"/>
                  </a:ext>
                </a:extLst>
              </a:tr>
              <a:tr h="988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“ORBIT“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Delta-V Orbit Simulator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Under program control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880119075"/>
                  </a:ext>
                </a:extLst>
              </a:tr>
              <a:tr h="12321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“TA&lt;T&gt;“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True Anomaly via Kepler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New Position w/Kepler equation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1674170367"/>
                  </a:ext>
                </a:extLst>
              </a:tr>
              <a:tr h="13537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“TA+“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True Anomaly Direct Mode (+)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New Position using Right sectors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48241374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“TA-“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True Anomaly Direct Mode (-)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New Position using Left sectors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680412758"/>
                  </a:ext>
                </a:extLst>
              </a:tr>
              <a:tr h="988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“&lt;)T“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Subroutine for Solve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Under program control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2572624471"/>
                  </a:ext>
                </a:extLst>
              </a:tr>
              <a:tr h="1221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“V&lt;R&gt;“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Velocity “Vis Vivas“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Velocity at distance – Left focus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1258023555"/>
                  </a:ext>
                </a:extLst>
              </a:tr>
              <a:tr h="990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“VR+“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Velocity at Position R+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Velocity at distance - right focus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4261373158"/>
                  </a:ext>
                </a:extLst>
              </a:tr>
              <a:tr h="990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“VR-“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Velocity at Position R-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Velocity at distance - Left focus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4042653439"/>
                  </a:ext>
                </a:extLst>
              </a:tr>
              <a:tr h="988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T(</a:t>
                      </a:r>
                      <a:r>
                        <a:rPr lang="de-DE" sz="800" dirty="0"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de-DE" sz="800" dirty="0">
                          <a:effectLst/>
                        </a:rPr>
                        <a:t>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Period from Gravitational data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Mass in Y, semi-major axis in X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3214524672"/>
                  </a:ext>
                </a:extLst>
              </a:tr>
              <a:tr h="988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 </a:t>
                      </a:r>
                      <a:r>
                        <a:rPr lang="de-DE" sz="800" dirty="0"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de-DE" sz="800" dirty="0">
                          <a:effectLst/>
                        </a:rPr>
                        <a:t>1/2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Gravitational Parameter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Period in Y, semi-major in X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4158216359"/>
                  </a:ext>
                </a:extLst>
              </a:tr>
              <a:tr h="988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1" dirty="0">
                          <a:solidFill>
                            <a:srgbClr val="FF0000"/>
                          </a:solidFill>
                          <a:effectLst/>
                        </a:rPr>
                        <a:t>-AUX FNS</a:t>
                      </a:r>
                      <a:endParaRPr lang="en-US" sz="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1" dirty="0">
                          <a:solidFill>
                            <a:srgbClr val="FF0000"/>
                          </a:solidFill>
                          <a:effectLst/>
                        </a:rPr>
                        <a:t>Section Header</a:t>
                      </a:r>
                      <a:endParaRPr lang="en-US" sz="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b="1" dirty="0">
                          <a:solidFill>
                            <a:srgbClr val="FF0000"/>
                          </a:solidFill>
                          <a:effectLst/>
                        </a:rPr>
                        <a:t>Doubles as QROUT</a:t>
                      </a:r>
                      <a:endParaRPr lang="en-US" sz="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719618"/>
                  </a:ext>
                </a:extLst>
              </a:tr>
              <a:tr h="988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&lt;)C-R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Central angle to Radius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{a,b,e} in R00-R02, a in X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1695249684"/>
                  </a:ext>
                </a:extLst>
              </a:tr>
              <a:tr h="988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&lt;)C-XY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Central angle to coordinates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{a,b,e} in R00-R02, a in X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3348157100"/>
                  </a:ext>
                </a:extLst>
              </a:tr>
              <a:tr h="988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&lt;)C0+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Central angle for Focal 90</a:t>
                      </a:r>
                      <a:r>
                        <a:rPr lang="en-US" sz="700">
                          <a:effectLst/>
                        </a:rPr>
                        <a:t>°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(a </a:t>
                      </a:r>
                      <a:r>
                        <a:rPr lang="en-US" sz="800" dirty="0" err="1">
                          <a:effectLst/>
                        </a:rPr>
                        <a:t>b,e</a:t>
                      </a:r>
                      <a:r>
                        <a:rPr lang="en-US" sz="800" dirty="0">
                          <a:effectLst/>
                        </a:rPr>
                        <a:t>) in R00-R02. Lifts stack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4243061033"/>
                  </a:ext>
                </a:extLst>
              </a:tr>
              <a:tr h="988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&lt;)C&gt;F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Central to Focal angle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{a,b,e} in R00-R02, a in X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1579534139"/>
                  </a:ext>
                </a:extLst>
              </a:tr>
              <a:tr h="988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&lt;)F&gt;C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Focal to Central angle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{a,b,e} in R00-R02, a in X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4101992146"/>
                  </a:ext>
                </a:extLst>
              </a:tr>
              <a:tr h="988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&lt;)F0+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Right focal angle at x=0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</a:t>
                      </a:r>
                      <a:r>
                        <a:rPr lang="en-US" sz="800" dirty="0" err="1">
                          <a:effectLst/>
                        </a:rPr>
                        <a:t>a,b,e</a:t>
                      </a:r>
                      <a:r>
                        <a:rPr lang="en-US" sz="800" dirty="0">
                          <a:effectLst/>
                        </a:rPr>
                        <a:t>) in R00-R02. Lifts stack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3565112341"/>
                  </a:ext>
                </a:extLst>
              </a:tr>
              <a:tr h="988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 &lt;)F0-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Left Focal angle at x=0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</a:t>
                      </a:r>
                      <a:r>
                        <a:rPr lang="en-US" sz="800" dirty="0" err="1">
                          <a:effectLst/>
                        </a:rPr>
                        <a:t>a,b,e</a:t>
                      </a:r>
                      <a:r>
                        <a:rPr lang="en-US" sz="800" dirty="0">
                          <a:effectLst/>
                        </a:rPr>
                        <a:t>) in R00-R02. Lifts stack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1798985926"/>
                  </a:ext>
                </a:extLst>
              </a:tr>
              <a:tr h="988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 &lt;)F&gt;R-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Left Focal angle to radius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{a,b,e} in R00-R02, a in X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2986308138"/>
                  </a:ext>
                </a:extLst>
              </a:tr>
              <a:tr h="988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 &lt;)F&gt;R+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Right focal angle to radius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{a,b,e} in R00-R02, a in X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82112520"/>
                  </a:ext>
                </a:extLst>
              </a:tr>
              <a:tr h="988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 “?ab“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Prompts for semi-axis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New value or R/S for current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2465877324"/>
                  </a:ext>
                </a:extLst>
              </a:tr>
              <a:tr h="988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“?&lt;)-“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Prompts for left-angles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New value or R/S for current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1825739792"/>
                  </a:ext>
                </a:extLst>
              </a:tr>
              <a:tr h="988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“?&lt;)+“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Prompts for right-angles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New value or R/S for current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2456535568"/>
                  </a:ext>
                </a:extLst>
              </a:tr>
              <a:tr h="988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“?P“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Prompts for Period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New value or R/S for current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4249021415"/>
                  </a:ext>
                </a:extLst>
              </a:tr>
              <a:tr h="988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QROOT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Quadratic Eqn. Roots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c2, c1, c0 in Z,Y,X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667328664"/>
                  </a:ext>
                </a:extLst>
              </a:tr>
              <a:tr h="988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V(X)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Velocity at abscissa X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" marR="3180" marT="3180" marB="318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Period in Y, abscissa in X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94" marR="22894" marT="0" marB="0" anchor="b"/>
                </a:tc>
                <a:extLst>
                  <a:ext uri="{0D108BD9-81ED-4DB2-BD59-A6C34878D82A}">
                    <a16:rowId xmlns:a16="http://schemas.microsoft.com/office/drawing/2014/main" xmlns="" val="126608768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BBB1125A-5294-4CF6-A805-384F9A173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2868809"/>
              </p:ext>
            </p:extLst>
          </p:nvPr>
        </p:nvGraphicFramePr>
        <p:xfrm>
          <a:off x="473899" y="3831209"/>
          <a:ext cx="3822964" cy="27073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2568">
                  <a:extLst>
                    <a:ext uri="{9D8B030D-6E8A-4147-A177-3AD203B41FA5}">
                      <a16:colId xmlns:a16="http://schemas.microsoft.com/office/drawing/2014/main" xmlns="" val="1237139145"/>
                    </a:ext>
                  </a:extLst>
                </a:gridCol>
                <a:gridCol w="1538395">
                  <a:extLst>
                    <a:ext uri="{9D8B030D-6E8A-4147-A177-3AD203B41FA5}">
                      <a16:colId xmlns:a16="http://schemas.microsoft.com/office/drawing/2014/main" xmlns="" val="1743681954"/>
                    </a:ext>
                  </a:extLst>
                </a:gridCol>
                <a:gridCol w="1642001">
                  <a:extLst>
                    <a:ext uri="{9D8B030D-6E8A-4147-A177-3AD203B41FA5}">
                      <a16:colId xmlns:a16="http://schemas.microsoft.com/office/drawing/2014/main" xmlns="" val="1611137198"/>
                    </a:ext>
                  </a:extLst>
                </a:gridCol>
              </a:tblGrid>
              <a:tr h="1218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solidFill>
                            <a:srgbClr val="FF0000"/>
                          </a:solidFill>
                          <a:effectLst/>
                        </a:rPr>
                        <a:t>-SOLAR SYS</a:t>
                      </a:r>
                      <a:endParaRPr lang="en-US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solidFill>
                            <a:srgbClr val="FF0000"/>
                          </a:solidFill>
                          <a:effectLst/>
                        </a:rPr>
                        <a:t>Section Header</a:t>
                      </a:r>
                      <a:endParaRPr lang="en-US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solidFill>
                            <a:srgbClr val="FF0000"/>
                          </a:solidFill>
                          <a:effectLst/>
                        </a:rPr>
                        <a:t>Doubles as ZOUT</a:t>
                      </a:r>
                      <a:endParaRPr lang="en-US" sz="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5900799"/>
                  </a:ext>
                </a:extLst>
              </a:tr>
              <a:tr h="1218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EARTH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Planet orbital data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Puts data in R00-R02 &amp; R06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873466134"/>
                  </a:ext>
                </a:extLst>
              </a:tr>
              <a:tr h="1218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JUPITER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Planet orbital data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Puts data in R00-R02 &amp; R06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4181350188"/>
                  </a:ext>
                </a:extLst>
              </a:tr>
              <a:tr h="1218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MARS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Planet orbital data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Puts data in R00-R02 &amp; R06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77120906"/>
                  </a:ext>
                </a:extLst>
              </a:tr>
              <a:tr h="1218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MERCURY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Planet orbital data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Puts data in R00-R02 &amp; R06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668684200"/>
                  </a:ext>
                </a:extLst>
              </a:tr>
              <a:tr h="1218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MOON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 err="1">
                          <a:effectLst/>
                        </a:rPr>
                        <a:t>Satellite</a:t>
                      </a:r>
                      <a:r>
                        <a:rPr lang="es-ES" sz="800" dirty="0">
                          <a:effectLst/>
                        </a:rPr>
                        <a:t> orbital data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Puts data in R00-R02 &amp; R06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865895641"/>
                  </a:ext>
                </a:extLst>
              </a:tr>
              <a:tr h="1218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NEPTUNE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Planet orbital data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Puts data in R00-R02 &amp; R06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802180950"/>
                  </a:ext>
                </a:extLst>
              </a:tr>
              <a:tr h="1218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PLUTO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Planet orbital data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Puts data in R00-R02 &amp; R06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472314507"/>
                  </a:ext>
                </a:extLst>
              </a:tr>
              <a:tr h="1218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SATURN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Planet orbital data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Puts data in R00-R02 &amp; R06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20778123"/>
                  </a:ext>
                </a:extLst>
              </a:tr>
              <a:tr h="1218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URANUS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Planet orbital data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Puts data in R00-R02 &amp; R06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509425871"/>
                  </a:ext>
                </a:extLst>
              </a:tr>
              <a:tr h="1218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VENUS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Planet orbital data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Puts data in R00-R02 &amp; R06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568442494"/>
                  </a:ext>
                </a:extLst>
              </a:tr>
              <a:tr h="1218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+VH12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Hohmann Transfers v1 &amp; v2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M, R1, R2 in (Z,Y,X)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78592219"/>
                  </a:ext>
                </a:extLst>
              </a:tr>
              <a:tr h="1218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+VB123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Bi-Elliptic Transfer V1, V2. V3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(M, r1, r2, rb) in  {T,Z,Y,X}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724365370"/>
                  </a:ext>
                </a:extLst>
              </a:tr>
              <a:tr h="1218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+VEa12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Elliptic Apogee Transfers V12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(r1, r2, r3, r4,M) in Stack &amp; LastX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449452033"/>
                  </a:ext>
                </a:extLst>
              </a:tr>
              <a:tr h="1218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+VEb12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Elliptic Perigee Transfers V12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(r1, r2, r3, r4,M) in Stack &amp; LastX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473199772"/>
                  </a:ext>
                </a:extLst>
              </a:tr>
              <a:tr h="1218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“CORV“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Co-Orbital Rendezvous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Prompts for Data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4182424203"/>
                  </a:ext>
                </a:extLst>
              </a:tr>
              <a:tr h="1218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 “CPRV“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Co-Planar Rendezvous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Prompts for Data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4113743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5048EA5-EA14-4E5C-9FBD-DCBFFCD3914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4570" y="335280"/>
            <a:ext cx="1621506" cy="1162284"/>
          </a:xfrm>
          <a:prstGeom prst="rect">
            <a:avLst/>
          </a:prstGeom>
        </p:spPr>
      </p:pic>
      <p:pic>
        <p:nvPicPr>
          <p:cNvPr id="13" name="Picture 12" descr="https://i.stack.imgur.com/k4gGL.png">
            <a:extLst>
              <a:ext uri="{FF2B5EF4-FFF2-40B4-BE49-F238E27FC236}">
                <a16:creationId xmlns:a16="http://schemas.microsoft.com/office/drawing/2014/main" xmlns="" id="{18E16E2F-72B7-48B0-83E6-691EE1BD5C4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4713" y="1874452"/>
            <a:ext cx="2069539" cy="1554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3515374-9FB9-4E2E-B1F3-F7A2E193623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419600" y="3950073"/>
            <a:ext cx="3502827" cy="214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742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6A068E-BB69-4235-B777-5F348280B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465" y="4825194"/>
            <a:ext cx="1901390" cy="1253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520" y="365125"/>
            <a:ext cx="10515600" cy="639891"/>
          </a:xfrm>
        </p:spPr>
        <p:txBody>
          <a:bodyPr>
            <a:no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Odd Balls and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Nerdies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gotta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love them!)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06540" y="1145638"/>
            <a:ext cx="2677927" cy="228336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6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Originals:</a:t>
            </a:r>
          </a:p>
          <a:p>
            <a:r>
              <a:rPr lang="en-US" sz="16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0000FF"/>
                </a:solidFill>
                <a:latin typeface="Courier New" pitchFamily="49" charset="0"/>
                <a:ea typeface="Tahoma" panose="020B0604030504040204" pitchFamily="34" charset="0"/>
                <a:cs typeface="Courier New" pitchFamily="49" charset="0"/>
              </a:rPr>
              <a:t>SUD1 </a:t>
            </a:r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Sudoku &amp; Sounds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itchFamily="49" charset="0"/>
                <a:ea typeface="Tahoma" panose="020B0604030504040204" pitchFamily="34" charset="0"/>
                <a:cs typeface="Courier New" pitchFamily="49" charset="0"/>
              </a:rPr>
              <a:t>CITY </a:t>
            </a:r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Country Capitals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itchFamily="49" charset="0"/>
                <a:ea typeface="Tahoma" panose="020B0604030504040204" pitchFamily="34" charset="0"/>
                <a:cs typeface="Courier New" pitchFamily="49" charset="0"/>
              </a:rPr>
              <a:t>WORD </a:t>
            </a:r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Dictionary </a:t>
            </a:r>
          </a:p>
          <a:p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English&lt;&gt;Spanish</a:t>
            </a:r>
            <a:endParaRPr lang="de-DE" sz="16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9B1B083-AE94-411B-8F26-80DD84D205C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392" y="3854547"/>
            <a:ext cx="3360680" cy="221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914A515-0F41-459B-98E3-BDBF847F213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5607" y="3745564"/>
            <a:ext cx="2419792" cy="1055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DF83AE-64CE-4482-9F24-50CEA9851F0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0903" y="4846073"/>
            <a:ext cx="2523230" cy="112002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9A3B3919-9D3C-463B-BEF9-54DF3DBBA824}"/>
              </a:ext>
            </a:extLst>
          </p:cNvPr>
          <p:cNvGrpSpPr/>
          <p:nvPr/>
        </p:nvGrpSpPr>
        <p:grpSpPr>
          <a:xfrm>
            <a:off x="9846812" y="297803"/>
            <a:ext cx="2113104" cy="3773454"/>
            <a:chOff x="9970181" y="297803"/>
            <a:chExt cx="2113104" cy="377345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23DD6C4-6BD2-4F10-BD69-172E6DCED79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9970181" y="297803"/>
              <a:ext cx="2113104" cy="37734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l_fi" descr="http://t3.gstatic.com/images?q=tbn:ANd9GcSSvFE_wxt_LNWIWCU1LMb24Lhta-Zr2B-MUjRnp1EXFfNiFDp6PWhMMNCNrA">
              <a:extLst>
                <a:ext uri="{FF2B5EF4-FFF2-40B4-BE49-F238E27FC236}">
                  <a16:creationId xmlns:a16="http://schemas.microsoft.com/office/drawing/2014/main" xmlns="" id="{9BE66F66-B124-4DA5-AB38-55183F8194F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10116455" y="1047297"/>
              <a:ext cx="1876901" cy="19469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l_fi" descr="http://t3.gstatic.com/images?q=tbn:ANd9GcSSvFE_wxt_LNWIWCU1LMb24Lhta-Zr2B-MUjRnp1EXFfNiFDp6PWhMMNCNrA">
              <a:extLst>
                <a:ext uri="{FF2B5EF4-FFF2-40B4-BE49-F238E27FC236}">
                  <a16:creationId xmlns:a16="http://schemas.microsoft.com/office/drawing/2014/main" xmlns="" id="{FE0743EA-6D6F-474D-A618-97AEA54D063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10101941" y="2333788"/>
              <a:ext cx="1905018" cy="16721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D3E337A-2B4D-4E6B-9623-1EF3E084587C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70181" y="4353074"/>
            <a:ext cx="1991979" cy="168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BD33890-63D4-45DB-ACF1-C68C602A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6566FC-F0FC-46DE-8984-1AB94D97C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3FD7147-2436-4288-ABD2-06476C3803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8029" y="1233861"/>
            <a:ext cx="1524501" cy="12538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C45D2F6-87BB-4213-8E69-8B9CF471D59D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60443" y="1287075"/>
            <a:ext cx="1125099" cy="11321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235EBE1-1D77-4549-952A-7BF5AA5A7F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8661" y="2562392"/>
            <a:ext cx="1941669" cy="9628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45F307E-D0BF-4D57-BD1D-8F41A6A432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18323" y="3711643"/>
            <a:ext cx="1257300" cy="11049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31521" y="1134180"/>
            <a:ext cx="2506980" cy="2450548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Path-finding in Metro Networks </a:t>
            </a:r>
            <a:r>
              <a:rPr lang="en-US" sz="1600" b="1" u="sng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[METX]</a:t>
            </a:r>
            <a:endParaRPr lang="en-US" b="1" u="sng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endParaRPr lang="en-US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 New" pitchFamily="49" charset="0"/>
                <a:ea typeface="Tahoma" panose="020B0604030504040204" pitchFamily="34" charset="0"/>
                <a:cs typeface="Courier New" pitchFamily="49" charset="0"/>
              </a:rPr>
              <a:t>5MAD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ea typeface="Tahoma" panose="020B0604030504040204" pitchFamily="34" charset="0"/>
                <a:cs typeface="Courier New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Metro Madrid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itchFamily="49" charset="0"/>
                <a:ea typeface="Tahoma" panose="020B0604030504040204" pitchFamily="34" charset="0"/>
                <a:cs typeface="Courier New" pitchFamily="49" charset="0"/>
              </a:rPr>
              <a:t>5PAR </a:t>
            </a:r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Paris Metro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itchFamily="49" charset="0"/>
                <a:ea typeface="Tahoma" panose="020B0604030504040204" pitchFamily="34" charset="0"/>
                <a:cs typeface="Courier New" pitchFamily="49" charset="0"/>
              </a:rPr>
              <a:t>5LON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ea typeface="Tahoma" panose="020B0604030504040204" pitchFamily="34" charset="0"/>
                <a:cs typeface="Courier New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London Tube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itchFamily="49" charset="0"/>
                <a:ea typeface="Tahoma" panose="020B0604030504040204" pitchFamily="34" charset="0"/>
                <a:cs typeface="Courier New" pitchFamily="49" charset="0"/>
              </a:rPr>
              <a:t>5UBH </a:t>
            </a:r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Berlin U-</a:t>
            </a:r>
            <a:r>
              <a:rPr lang="en-US" sz="16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Bahn</a:t>
            </a:r>
            <a:endParaRPr lang="en-US" sz="160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 New" pitchFamily="49" charset="0"/>
                <a:ea typeface="Tahoma" panose="020B0604030504040204" pitchFamily="34" charset="0"/>
                <a:cs typeface="Courier New" pitchFamily="49" charset="0"/>
              </a:rPr>
              <a:t>NYSB </a:t>
            </a:r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NYC Subway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2E46175-EAA0-40F6-B4EB-78B88E8647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767123" y="1505014"/>
            <a:ext cx="1955017" cy="28169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FB55F26-D08E-4E42-9D6F-6AECAB7A0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A1F0156-FA87-45BF-8F3A-55F772344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77D22BE-FF97-429A-BB8A-2E1A169C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0" y="365125"/>
            <a:ext cx="10515600" cy="639891"/>
          </a:xfrm>
        </p:spPr>
        <p:txBody>
          <a:bodyPr>
            <a:no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Path-finding in Subway Networks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BFB37C2-5C82-4C26-852C-560C64E5A77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0560" y="1488863"/>
            <a:ext cx="1955017" cy="28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D355AC9A-8403-420A-B7A8-4D89E8D9B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0010235"/>
              </p:ext>
            </p:extLst>
          </p:nvPr>
        </p:nvGraphicFramePr>
        <p:xfrm>
          <a:off x="861242" y="4458205"/>
          <a:ext cx="3895090" cy="1927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4680">
                  <a:extLst>
                    <a:ext uri="{9D8B030D-6E8A-4147-A177-3AD203B41FA5}">
                      <a16:colId xmlns:a16="http://schemas.microsoft.com/office/drawing/2014/main" xmlns="" val="350565982"/>
                    </a:ext>
                  </a:extLst>
                </a:gridCol>
                <a:gridCol w="1270406">
                  <a:extLst>
                    <a:ext uri="{9D8B030D-6E8A-4147-A177-3AD203B41FA5}">
                      <a16:colId xmlns:a16="http://schemas.microsoft.com/office/drawing/2014/main" xmlns="" val="2623662598"/>
                    </a:ext>
                  </a:extLst>
                </a:gridCol>
                <a:gridCol w="628879">
                  <a:extLst>
                    <a:ext uri="{9D8B030D-6E8A-4147-A177-3AD203B41FA5}">
                      <a16:colId xmlns:a16="http://schemas.microsoft.com/office/drawing/2014/main" xmlns="" val="2180195500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xmlns="" val="8916972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Key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LEVEL 0:1:2:3;X:^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Key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XFER +:-:*:C:H:T:?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79936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[ 0 ]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LEVEL0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[ + ]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NEXTX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63998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[ 1 ]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LEVEL1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[ - ]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PREVX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46473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[ 2 ]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LEVEL2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[ * ]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NEARX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759471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[ 3 ]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LEVEL3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[ C ]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CHANGE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71781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[ X 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XPLORE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[ H ]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LHEAD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2580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[ENTER]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^PATH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[ T ]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LTAIL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56987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[?]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XPLORE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[ ? ]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?MAP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964276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[SHIFT]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XFER _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[SHIFT]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LEVEL _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84569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[ALPHA]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STNAME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[ALPHA]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STNAME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33021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[PRGM]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STINFO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[PRGM]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STINFO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0326340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62316BF-F958-42B8-A50A-DFDD4756B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96" y="3936368"/>
            <a:ext cx="4448175" cy="4762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E10E19E-859A-448C-B2A0-C6B16C46441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250" y="1858620"/>
            <a:ext cx="3840671" cy="225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462D7EC-9453-4DA5-9E46-4E437E878FD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250" y="4210702"/>
            <a:ext cx="3840671" cy="225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6C49FA2-79B2-43EA-862D-310E6EBAAC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532" y="1632057"/>
            <a:ext cx="4481606" cy="4412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854C3D8-D918-4A87-9F1B-188A2C2E75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0560" y="1809651"/>
            <a:ext cx="1955017" cy="3140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062AEFC-AD1E-4A60-A7CC-F6AADFEC78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208" y="2629593"/>
            <a:ext cx="4162254" cy="9357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F79E2FD-38D2-4645-B1D0-7CCEE4966910}"/>
              </a:ext>
            </a:extLst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42135" y="3083365"/>
            <a:ext cx="1963442" cy="33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F5CB695-2014-458B-8682-D3D1EBCAE5B7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5442135" y="2644583"/>
            <a:ext cx="1963442" cy="32924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CFF11A1-4A47-4D9D-843E-8BD451461F3A}"/>
              </a:ext>
            </a:extLst>
          </p:cNvPr>
          <p:cNvSpPr/>
          <p:nvPr/>
        </p:nvSpPr>
        <p:spPr>
          <a:xfrm>
            <a:off x="716000" y="1259846"/>
            <a:ext cx="37461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Input Begin &amp; End stations by name</a:t>
            </a:r>
            <a:endParaRPr lang="en-US" sz="1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5284DB2-93CB-4C1C-B3A6-5C45CB430D29}"/>
              </a:ext>
            </a:extLst>
          </p:cNvPr>
          <p:cNvSpPr/>
          <p:nvPr/>
        </p:nvSpPr>
        <p:spPr>
          <a:xfrm>
            <a:off x="641532" y="2316596"/>
            <a:ext cx="51372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Individual Station details and From/To Transfer Info</a:t>
            </a:r>
            <a:endParaRPr lang="en-US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6D4539B-61D7-414E-B3FD-60BCC9870809}"/>
              </a:ext>
            </a:extLst>
          </p:cNvPr>
          <p:cNvSpPr/>
          <p:nvPr/>
        </p:nvSpPr>
        <p:spPr>
          <a:xfrm>
            <a:off x="7367549" y="1394649"/>
            <a:ext cx="428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…..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6145072-B5A9-4D1B-A12A-3CF6D474F501}"/>
              </a:ext>
            </a:extLst>
          </p:cNvPr>
          <p:cNvSpPr/>
          <p:nvPr/>
        </p:nvSpPr>
        <p:spPr>
          <a:xfrm>
            <a:off x="653118" y="3638128"/>
            <a:ext cx="4496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Consolidated function launchers (connected)</a:t>
            </a:r>
            <a:endParaRPr lang="en-US" sz="1600" dirty="0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xmlns="" id="{B9A7132E-B575-4B7B-A93D-30436D621B51}"/>
              </a:ext>
            </a:extLst>
          </p:cNvPr>
          <p:cNvSpPr/>
          <p:nvPr/>
        </p:nvSpPr>
        <p:spPr>
          <a:xfrm>
            <a:off x="5149670" y="1505014"/>
            <a:ext cx="156848" cy="6186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4037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520" y="266652"/>
            <a:ext cx="10515600" cy="781392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Modules Vital Signs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6463584"/>
              </p:ext>
            </p:extLst>
          </p:nvPr>
        </p:nvGraphicFramePr>
        <p:xfrm>
          <a:off x="5935979" y="1432560"/>
          <a:ext cx="5463542" cy="4582936"/>
        </p:xfrm>
        <a:graphic>
          <a:graphicData uri="http://schemas.openxmlformats.org/drawingml/2006/table">
            <a:tbl>
              <a:tblPr/>
              <a:tblGrid>
                <a:gridCol w="51816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26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85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57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24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010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06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Next-Gen Advanced Modules Architectural Details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Calibri"/>
                          <a:ea typeface="Calibri"/>
                          <a:cs typeface="Times New Roman"/>
                        </a:rPr>
                        <a:t>IMDB</a:t>
                      </a:r>
                      <a:endParaRPr lang="de-DE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Calibri"/>
                          <a:ea typeface="Times New Roman"/>
                          <a:cs typeface="Calibri"/>
                        </a:rPr>
                        <a:t>Module Name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Calibri"/>
                          <a:ea typeface="Times New Roman"/>
                          <a:cs typeface="Calibri"/>
                        </a:rPr>
                        <a:t>XROM#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Calibri"/>
                          <a:ea typeface="Times New Roman"/>
                          <a:cs typeface="Calibri"/>
                        </a:rPr>
                        <a:t>Lib#4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Calibri"/>
                          <a:ea typeface="Times New Roman"/>
                          <a:cs typeface="Calibri"/>
                        </a:rPr>
                        <a:t>Sub-</a:t>
                      </a:r>
                      <a:r>
                        <a:rPr lang="en-US" sz="800" b="1" dirty="0" err="1">
                          <a:latin typeface="Calibri"/>
                          <a:ea typeface="Times New Roman"/>
                          <a:cs typeface="Calibri"/>
                        </a:rPr>
                        <a:t>Fncs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Calibri"/>
                          <a:ea typeface="Times New Roman"/>
                          <a:cs typeface="Calibri"/>
                        </a:rPr>
                        <a:t>Banked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Calibri"/>
                          <a:ea typeface="Times New Roman"/>
                          <a:cs typeface="Calibri"/>
                        </a:rPr>
                        <a:t>SVC_IO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Calibri"/>
                          <a:ea typeface="Times New Roman"/>
                          <a:cs typeface="Calibri"/>
                        </a:rPr>
                        <a:t>Buffers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0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ahoma" pitchFamily="34" charset="0"/>
                          <a:cs typeface="Courier New" pitchFamily="49" charset="0"/>
                        </a:rPr>
                        <a:t>16CS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Courier New" pitchFamily="49" charset="0"/>
                        <a:ea typeface="Tahoma" pitchFamily="34" charset="0"/>
                        <a:cs typeface="Courier New" pitchFamily="49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16C Emulator</a:t>
                      </a:r>
                      <a:endParaRPr lang="de-DE" sz="9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16</a:t>
                      </a:r>
                      <a:endParaRPr lang="de-DE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#9; #11</a:t>
                      </a:r>
                      <a:endParaRPr lang="de-DE" sz="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0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ahoma" pitchFamily="34" charset="0"/>
                          <a:cs typeface="Courier New" pitchFamily="49" charset="0"/>
                        </a:rPr>
                        <a:t>Z4DL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Courier New" pitchFamily="49" charset="0"/>
                        <a:ea typeface="Tahoma" pitchFamily="34" charset="0"/>
                        <a:cs typeface="Courier New" pitchFamily="49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41Z Deluxe</a:t>
                      </a:r>
                      <a:endParaRPr lang="de-DE" sz="9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01, 04</a:t>
                      </a:r>
                      <a:endParaRPr lang="de-DE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#8; #9</a:t>
                      </a:r>
                      <a:endParaRPr lang="de-DE" sz="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0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ahoma" pitchFamily="34" charset="0"/>
                          <a:cs typeface="Courier New" pitchFamily="49" charset="0"/>
                        </a:rPr>
                        <a:t>441Z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Courier New" pitchFamily="49" charset="0"/>
                        <a:ea typeface="Tahoma" pitchFamily="34" charset="0"/>
                        <a:cs typeface="Courier New" pitchFamily="49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41Z Standard</a:t>
                      </a:r>
                      <a:endParaRPr lang="de-DE" sz="9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01,04</a:t>
                      </a:r>
                      <a:endParaRPr lang="de-DE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i="1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i="1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#8; #9</a:t>
                      </a:r>
                      <a:endParaRPr lang="de-DE" sz="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0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ahoma" pitchFamily="34" charset="0"/>
                          <a:cs typeface="Courier New" pitchFamily="49" charset="0"/>
                        </a:rPr>
                        <a:t>4ALP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Courier New" pitchFamily="49" charset="0"/>
                        <a:ea typeface="Tahoma" pitchFamily="34" charset="0"/>
                        <a:cs typeface="Courier New" pitchFamily="49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ALPHA_44</a:t>
                      </a:r>
                      <a:endParaRPr lang="de-DE" sz="9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06</a:t>
                      </a:r>
                      <a:endParaRPr lang="de-DE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i="1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i="1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de-DE" sz="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0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ahoma" pitchFamily="34" charset="0"/>
                          <a:cs typeface="Courier New" pitchFamily="49" charset="0"/>
                        </a:rPr>
                        <a:t>OSXB3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Courier New" pitchFamily="49" charset="0"/>
                        <a:ea typeface="Tahoma" pitchFamily="34" charset="0"/>
                        <a:cs typeface="Courier New" pitchFamily="49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AMC_OS/X_XL</a:t>
                      </a:r>
                      <a:endParaRPr lang="de-DE" sz="9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05</a:t>
                      </a:r>
                      <a:endParaRPr lang="de-DE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#5, #9</a:t>
                      </a:r>
                      <a:endParaRPr lang="de-DE" sz="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0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ahoma" pitchFamily="34" charset="0"/>
                          <a:cs typeface="Courier New" pitchFamily="49" charset="0"/>
                        </a:rPr>
                        <a:t>AOSX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Courier New" pitchFamily="49" charset="0"/>
                        <a:ea typeface="Tahoma" pitchFamily="34" charset="0"/>
                        <a:cs typeface="Courier New" pitchFamily="49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AMC_OS/X</a:t>
                      </a:r>
                      <a:endParaRPr lang="de-DE" sz="9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05</a:t>
                      </a:r>
                      <a:endParaRPr lang="de-DE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i="1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#5</a:t>
                      </a:r>
                      <a:endParaRPr lang="de-DE" sz="8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0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ahoma" pitchFamily="34" charset="0"/>
                          <a:cs typeface="Courier New" pitchFamily="49" charset="0"/>
                        </a:rPr>
                        <a:t>XPMM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Courier New" pitchFamily="49" charset="0"/>
                        <a:ea typeface="Tahoma" pitchFamily="34" charset="0"/>
                        <a:cs typeface="Courier New" pitchFamily="49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CL_XMEM  (Y-</a:t>
                      </a:r>
                      <a:r>
                        <a:rPr lang="en-US" sz="9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Regs</a:t>
                      </a:r>
                      <a:r>
                        <a:rPr lang="en-US" sz="9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de-DE" sz="9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20</a:t>
                      </a:r>
                      <a:endParaRPr lang="de-DE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i="1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#9</a:t>
                      </a:r>
                      <a:endParaRPr lang="de-DE" sz="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0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ahoma" pitchFamily="34" charset="0"/>
                          <a:cs typeface="Courier New" pitchFamily="49" charset="0"/>
                        </a:rPr>
                        <a:t>CRTO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Courier New" pitchFamily="49" charset="0"/>
                        <a:ea typeface="Tahoma" pitchFamily="34" charset="0"/>
                        <a:cs typeface="Courier New" pitchFamily="49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Cryptography</a:t>
                      </a:r>
                      <a:endParaRPr lang="de-DE" sz="9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de-DE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i="1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i="1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#9</a:t>
                      </a:r>
                      <a:endParaRPr lang="de-DE" sz="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0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ahoma" pitchFamily="34" charset="0"/>
                          <a:cs typeface="Courier New" pitchFamily="49" charset="0"/>
                        </a:rPr>
                        <a:t>EPTC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Courier New" pitchFamily="49" charset="0"/>
                        <a:ea typeface="Tahoma" pitchFamily="34" charset="0"/>
                        <a:cs typeface="Courier New" pitchFamily="49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Elliptics</a:t>
                      </a:r>
                      <a:r>
                        <a:rPr lang="en-US" sz="9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ROM</a:t>
                      </a:r>
                      <a:endParaRPr lang="de-DE" sz="9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17</a:t>
                      </a:r>
                      <a:endParaRPr lang="de-DE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i="1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i="1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de-DE" sz="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0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u="none" dirty="0">
                          <a:solidFill>
                            <a:schemeClr val="tx1"/>
                          </a:solidFill>
                          <a:latin typeface="Courier New" pitchFamily="49" charset="0"/>
                          <a:ea typeface="Tahoma" pitchFamily="34" charset="0"/>
                          <a:cs typeface="Courier New" pitchFamily="49" charset="0"/>
                        </a:rPr>
                        <a:t>FRML</a:t>
                      </a:r>
                      <a:endParaRPr lang="de-DE" sz="900" b="0" u="none" dirty="0">
                        <a:solidFill>
                          <a:schemeClr val="tx1"/>
                        </a:solidFill>
                        <a:latin typeface="Courier New" pitchFamily="49" charset="0"/>
                        <a:ea typeface="Tahoma" pitchFamily="34" charset="0"/>
                        <a:cs typeface="Courier New" pitchFamily="49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u="none" dirty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Formula </a:t>
                      </a:r>
                      <a:r>
                        <a:rPr lang="en-US" sz="900" b="1" u="none" dirty="0" err="1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Eval</a:t>
                      </a:r>
                      <a:endParaRPr lang="de-DE" sz="900" b="1" u="none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31</a:t>
                      </a:r>
                      <a:endParaRPr lang="de-DE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#6,#7, #9</a:t>
                      </a:r>
                      <a:endParaRPr lang="de-DE" sz="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0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ahoma" pitchFamily="34" charset="0"/>
                          <a:cs typeface="Courier New" pitchFamily="49" charset="0"/>
                        </a:rPr>
                        <a:t>HPX2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Courier New" pitchFamily="49" charset="0"/>
                        <a:ea typeface="Tahoma" pitchFamily="34" charset="0"/>
                        <a:cs typeface="Courier New" pitchFamily="49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HEPAX 4H</a:t>
                      </a:r>
                      <a:endParaRPr lang="de-DE" sz="9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06</a:t>
                      </a:r>
                      <a:endParaRPr lang="de-DE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i="1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#9</a:t>
                      </a:r>
                      <a:endParaRPr lang="de-DE" sz="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0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ahoma" pitchFamily="34" charset="0"/>
                          <a:cs typeface="Courier New" pitchFamily="49" charset="0"/>
                        </a:rPr>
                        <a:t>METX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Courier New" pitchFamily="49" charset="0"/>
                        <a:ea typeface="Tahoma" pitchFamily="34" charset="0"/>
                        <a:cs typeface="Courier New" pitchFamily="49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Metro Paths</a:t>
                      </a:r>
                      <a:endParaRPr lang="de-DE" sz="9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30</a:t>
                      </a:r>
                      <a:endParaRPr lang="de-DE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i="1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i="1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de-DE" sz="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0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ahoma" pitchFamily="34" charset="0"/>
                          <a:cs typeface="Courier New" pitchFamily="49" charset="0"/>
                        </a:rPr>
                        <a:t>PWCL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Courier New" pitchFamily="49" charset="0"/>
                        <a:ea typeface="Tahoma" pitchFamily="34" charset="0"/>
                        <a:cs typeface="Courier New" pitchFamily="49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PowerCL</a:t>
                      </a:r>
                      <a:endParaRPr lang="de-DE" sz="9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de-DE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#9</a:t>
                      </a:r>
                      <a:endParaRPr lang="de-DE" sz="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0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ahoma" pitchFamily="34" charset="0"/>
                          <a:cs typeface="Courier New" pitchFamily="49" charset="0"/>
                        </a:rPr>
                        <a:t>PWRX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Courier New" pitchFamily="49" charset="0"/>
                        <a:ea typeface="Tahoma" pitchFamily="34" charset="0"/>
                        <a:cs typeface="Courier New" pitchFamily="49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PowerCL_Extreme</a:t>
                      </a:r>
                      <a:endParaRPr lang="de-DE" sz="9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de-DE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#9</a:t>
                      </a:r>
                      <a:endParaRPr lang="de-DE" sz="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0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ahoma" pitchFamily="34" charset="0"/>
                          <a:cs typeface="Courier New" pitchFamily="49" charset="0"/>
                        </a:rPr>
                        <a:t>4RAM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Courier New" pitchFamily="49" charset="0"/>
                        <a:ea typeface="Tahoma" pitchFamily="34" charset="0"/>
                        <a:cs typeface="Courier New" pitchFamily="49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RAMPage</a:t>
                      </a:r>
                      <a:endParaRPr lang="de-DE" sz="9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17</a:t>
                      </a:r>
                      <a:endParaRPr lang="de-DE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i="1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de-DE" sz="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9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ahoma" pitchFamily="34" charset="0"/>
                          <a:cs typeface="Courier New" pitchFamily="49" charset="0"/>
                        </a:rPr>
                        <a:t>SM44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Courier New" pitchFamily="49" charset="0"/>
                        <a:ea typeface="Tahoma" pitchFamily="34" charset="0"/>
                        <a:cs typeface="Courier New" pitchFamily="49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SandMath</a:t>
                      </a:r>
                      <a:endParaRPr lang="de-DE" sz="9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02, 03</a:t>
                      </a:r>
                      <a:endParaRPr lang="de-DE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#5; #9; #14</a:t>
                      </a:r>
                      <a:endParaRPr lang="de-DE" sz="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0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ahoma" pitchFamily="34" charset="0"/>
                          <a:cs typeface="Courier New" pitchFamily="49" charset="0"/>
                        </a:rPr>
                        <a:t>4MTI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Courier New" pitchFamily="49" charset="0"/>
                        <a:ea typeface="Tahoma" pitchFamily="34" charset="0"/>
                        <a:cs typeface="Courier New" pitchFamily="49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SandMatrix &amp; Vector Calc</a:t>
                      </a:r>
                      <a:endParaRPr lang="de-DE" sz="9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22, 24</a:t>
                      </a:r>
                      <a:endParaRPr lang="de-DE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#5; #9</a:t>
                      </a:r>
                      <a:endParaRPr lang="de-DE" sz="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0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ahoma" pitchFamily="34" charset="0"/>
                          <a:cs typeface="Courier New" pitchFamily="49" charset="0"/>
                        </a:rPr>
                        <a:t>SERI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Courier New" pitchFamily="49" charset="0"/>
                        <a:ea typeface="Tahoma" pitchFamily="34" charset="0"/>
                        <a:cs typeface="Courier New" pitchFamily="49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Series &amp; Sums</a:t>
                      </a:r>
                      <a:endParaRPr lang="de-DE" sz="9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18</a:t>
                      </a:r>
                      <a:endParaRPr lang="de-DE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i="1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i="1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de-DE" sz="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0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ahoma" pitchFamily="34" charset="0"/>
                          <a:cs typeface="Courier New" pitchFamily="49" charset="0"/>
                        </a:rPr>
                        <a:t>4TBX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Courier New" pitchFamily="49" charset="0"/>
                        <a:ea typeface="Tahoma" pitchFamily="34" charset="0"/>
                        <a:cs typeface="Courier New" pitchFamily="49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ToolBox</a:t>
                      </a:r>
                      <a:endParaRPr lang="de-DE" sz="9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13</a:t>
                      </a:r>
                      <a:endParaRPr lang="de-DE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i="1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i="1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de-DE" sz="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0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ahoma" pitchFamily="34" charset="0"/>
                          <a:cs typeface="Courier New" pitchFamily="49" charset="0"/>
                        </a:rPr>
                        <a:t>TRKL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Courier New" pitchFamily="49" charset="0"/>
                        <a:ea typeface="Tahoma" pitchFamily="34" charset="0"/>
                        <a:cs typeface="Courier New" pitchFamily="49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TotalRekall</a:t>
                      </a:r>
                      <a:r>
                        <a:rPr lang="en-US" sz="9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/ DTC</a:t>
                      </a:r>
                      <a:endParaRPr lang="de-DE" sz="9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21</a:t>
                      </a:r>
                      <a:endParaRPr lang="de-DE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i="1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#7; #9</a:t>
                      </a:r>
                      <a:endParaRPr lang="de-DE" sz="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0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ahoma" pitchFamily="34" charset="0"/>
                          <a:cs typeface="Courier New" pitchFamily="49" charset="0"/>
                        </a:rPr>
                        <a:t>TRKL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Courier New" pitchFamily="49" charset="0"/>
                        <a:ea typeface="Tahoma" pitchFamily="34" charset="0"/>
                        <a:cs typeface="Courier New" pitchFamily="49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TotalRekall</a:t>
                      </a:r>
                      <a:r>
                        <a:rPr lang="en-US" sz="9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/ UMS</a:t>
                      </a:r>
                      <a:endParaRPr lang="de-DE" sz="9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21</a:t>
                      </a:r>
                      <a:endParaRPr lang="de-DE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i="1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i="1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de-DE" sz="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0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ahoma" pitchFamily="34" charset="0"/>
                          <a:cs typeface="Courier New" pitchFamily="49" charset="0"/>
                        </a:rPr>
                        <a:t>UNIT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Courier New" pitchFamily="49" charset="0"/>
                        <a:ea typeface="Tahoma" pitchFamily="34" charset="0"/>
                        <a:cs typeface="Courier New" pitchFamily="49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Unit Conversion ROM</a:t>
                      </a:r>
                      <a:endParaRPr lang="de-DE" sz="9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de-DE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i="1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i="1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de-DE" sz="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0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ahoma" pitchFamily="34" charset="0"/>
                          <a:cs typeface="Courier New" pitchFamily="49" charset="0"/>
                        </a:rPr>
                        <a:t>WARP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Courier New" pitchFamily="49" charset="0"/>
                        <a:ea typeface="Tahoma" pitchFamily="34" charset="0"/>
                        <a:cs typeface="Courier New" pitchFamily="49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WARP_Core</a:t>
                      </a:r>
                      <a:endParaRPr lang="de-DE" sz="9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30</a:t>
                      </a:r>
                      <a:endParaRPr lang="de-DE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#7, #9</a:t>
                      </a:r>
                      <a:endParaRPr lang="de-DE" sz="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70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ourier New" pitchFamily="49" charset="0"/>
                          <a:ea typeface="Tahoma" pitchFamily="34" charset="0"/>
                          <a:cs typeface="Courier New" pitchFamily="49" charset="0"/>
                        </a:rPr>
                        <a:t>ROMX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Courier New" pitchFamily="49" charset="0"/>
                        <a:ea typeface="Tahoma" pitchFamily="34" charset="0"/>
                        <a:cs typeface="Courier New" pitchFamily="49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XROM ROM</a:t>
                      </a:r>
                      <a:endParaRPr lang="de-DE" sz="9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Times New Roman"/>
                          <a:cs typeface="Calibri"/>
                        </a:rPr>
                        <a:t>31</a:t>
                      </a:r>
                      <a:endParaRPr lang="de-DE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i="1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i="1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de-DE" sz="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96352" y="1887937"/>
          <a:ext cx="4899586" cy="1112901"/>
        </p:xfrm>
        <a:graphic>
          <a:graphicData uri="http://schemas.openxmlformats.org/drawingml/2006/table">
            <a:tbl>
              <a:tblPr/>
              <a:tblGrid>
                <a:gridCol w="50760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29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95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19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48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73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Courier New" pitchFamily="49" charset="0"/>
                          <a:ea typeface="Calibri"/>
                          <a:cs typeface="Courier New" pitchFamily="49" charset="0"/>
                        </a:rPr>
                        <a:t>AEC3</a:t>
                      </a:r>
                      <a:endParaRPr lang="de-DE" sz="1050" dirty="0">
                        <a:latin typeface="Courier New" pitchFamily="49" charset="0"/>
                        <a:ea typeface="Calibri"/>
                        <a:cs typeface="Courier New" pitchFamily="49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Calibri"/>
                        </a:rPr>
                        <a:t>AECROM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Calibri"/>
                        </a:rPr>
                        <a:t>18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3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Courier New" pitchFamily="49" charset="0"/>
                          <a:ea typeface="Calibri"/>
                          <a:cs typeface="Courier New" pitchFamily="49" charset="0"/>
                        </a:rPr>
                        <a:t>ZENR</a:t>
                      </a:r>
                      <a:endParaRPr lang="de-DE" sz="1050" dirty="0">
                        <a:latin typeface="Courier New" pitchFamily="49" charset="0"/>
                        <a:ea typeface="Calibri"/>
                        <a:cs typeface="Courier New" pitchFamily="49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Calibri"/>
                        </a:rPr>
                        <a:t>ZENROM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Calibri"/>
                        </a:rPr>
                        <a:t>05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Courier New" pitchFamily="49" charset="0"/>
                          <a:ea typeface="Calibri"/>
                          <a:cs typeface="Courier New" pitchFamily="49" charset="0"/>
                        </a:rPr>
                        <a:t>ZEPM</a:t>
                      </a:r>
                      <a:endParaRPr lang="de-DE" sz="1050" dirty="0">
                        <a:latin typeface="Courier New" pitchFamily="49" charset="0"/>
                        <a:ea typeface="Calibri"/>
                        <a:cs typeface="Courier New" pitchFamily="49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ZEPROM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nn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&gt;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ÖÖÖ</a:t>
                      </a:r>
                      <a:endParaRPr lang="de-DE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?</a:t>
                      </a:r>
                      <a:endParaRPr lang="de-DE" sz="1400" b="0" i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?</a:t>
                      </a:r>
                      <a:endParaRPr lang="de-DE" sz="1400" b="0" i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3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Courier New" pitchFamily="49" charset="0"/>
                          <a:ea typeface="Calibri"/>
                          <a:cs typeface="Courier New" pitchFamily="49" charset="0"/>
                        </a:rPr>
                        <a:t>HEPX</a:t>
                      </a:r>
                      <a:endParaRPr lang="de-DE" sz="1050" dirty="0">
                        <a:latin typeface="Courier New" pitchFamily="49" charset="0"/>
                        <a:ea typeface="Calibri"/>
                        <a:cs typeface="Courier New" pitchFamily="49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Calibri"/>
                        </a:rPr>
                        <a:t>HEPAX 1D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Calibri"/>
                        </a:rPr>
                        <a:t>06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3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Courier New" pitchFamily="49" charset="0"/>
                          <a:ea typeface="Calibri"/>
                          <a:cs typeface="Courier New" pitchFamily="49" charset="0"/>
                        </a:rPr>
                        <a:t>CCDR</a:t>
                      </a:r>
                      <a:endParaRPr lang="de-DE" sz="1050" dirty="0">
                        <a:latin typeface="Courier New" pitchFamily="49" charset="0"/>
                        <a:ea typeface="Calibri"/>
                        <a:cs typeface="Courier New" pitchFamily="49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Calibri"/>
                        </a:rPr>
                        <a:t>CCD Module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Calibri"/>
                        </a:rPr>
                        <a:t>09, 11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Calibri"/>
                        </a:rPr>
                        <a:t>#5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3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Courier New" pitchFamily="49" charset="0"/>
                          <a:ea typeface="Calibri"/>
                          <a:cs typeface="Courier New" pitchFamily="49" charset="0"/>
                        </a:rPr>
                        <a:t>41AD</a:t>
                      </a:r>
                      <a:endParaRPr lang="de-DE" sz="1050" dirty="0">
                        <a:latin typeface="Courier New" pitchFamily="49" charset="0"/>
                        <a:ea typeface="Calibri"/>
                        <a:cs typeface="Courier New" pitchFamily="49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Calibri"/>
                        </a:rPr>
                        <a:t>41 Advantage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Calibri"/>
                        </a:rPr>
                        <a:t>22, 24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solidFill>
                            <a:srgbClr val="0000FF"/>
                          </a:solidFill>
                          <a:latin typeface="Symbol"/>
                          <a:ea typeface="Times New Roman"/>
                          <a:cs typeface="Calibri"/>
                        </a:rPr>
                        <a:t>Ö</a:t>
                      </a:r>
                      <a:endParaRPr lang="de-DE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Calibri"/>
                        </a:rPr>
                        <a:t>#5, #14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5106943"/>
              </p:ext>
            </p:extLst>
          </p:nvPr>
        </p:nvGraphicFramePr>
        <p:xfrm>
          <a:off x="695569" y="1441938"/>
          <a:ext cx="4904018" cy="462087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13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80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90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608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081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88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Original Advanced Modules Architectural Details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30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Calibri"/>
                          <a:ea typeface="Times New Roman"/>
                          <a:cs typeface="Calibri"/>
                        </a:rPr>
                        <a:t>IMDB / Module Name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Calibri"/>
                          <a:ea typeface="Times New Roman"/>
                          <a:cs typeface="Calibri"/>
                        </a:rPr>
                        <a:t>XROM#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Calibri"/>
                          <a:ea typeface="Times New Roman"/>
                          <a:cs typeface="Calibri"/>
                        </a:rPr>
                        <a:t>Lib#4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Calibri"/>
                          <a:ea typeface="Times New Roman"/>
                          <a:cs typeface="Calibri"/>
                        </a:rPr>
                        <a:t>Sub-</a:t>
                      </a:r>
                      <a:r>
                        <a:rPr lang="en-US" sz="800" b="1" dirty="0" err="1">
                          <a:latin typeface="Calibri"/>
                          <a:ea typeface="Times New Roman"/>
                          <a:cs typeface="Calibri"/>
                        </a:rPr>
                        <a:t>Fncs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Calibri"/>
                          <a:ea typeface="Times New Roman"/>
                          <a:cs typeface="Calibri"/>
                        </a:rPr>
                        <a:t>Banked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Calibri"/>
                          <a:ea typeface="Times New Roman"/>
                          <a:cs typeface="Calibri"/>
                        </a:rPr>
                        <a:t>SVC_IO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Calibri"/>
                          <a:ea typeface="Times New Roman"/>
                          <a:cs typeface="Calibri"/>
                        </a:rPr>
                        <a:t>Buffers</a:t>
                      </a:r>
                      <a:endParaRPr lang="de-DE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4" marR="5235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 flipV="1">
            <a:off x="5952978" y="6027420"/>
            <a:ext cx="5454162" cy="76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0173873"/>
              </p:ext>
            </p:extLst>
          </p:nvPr>
        </p:nvGraphicFramePr>
        <p:xfrm>
          <a:off x="837026" y="3322710"/>
          <a:ext cx="4504817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90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25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884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Buffer</a:t>
                      </a:r>
                      <a:r>
                        <a:rPr lang="en-US" sz="1200" baseline="0" dirty="0"/>
                        <a:t> id#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Size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Type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Purpose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9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05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&lt;=</a:t>
                      </a:r>
                      <a:r>
                        <a:rPr lang="en-US" sz="1100" baseline="0" dirty="0"/>
                        <a:t> 3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Auto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Word Size – Matrix Name – Seed/RNG</a:t>
                      </a:r>
                      <a:endParaRPr lang="de-D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971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06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Auto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/>
                        <a:t>Formula Evaluation  (Operators &amp; Factors)</a:t>
                      </a:r>
                      <a:endParaRPr lang="de-D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373146"/>
                  </a:ext>
                </a:extLst>
              </a:tr>
              <a:tr h="3688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07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Man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Shadow</a:t>
                      </a:r>
                      <a:r>
                        <a:rPr lang="en-US" sz="1100" baseline="0" dirty="0"/>
                        <a:t> Stack</a:t>
                      </a:r>
                    </a:p>
                    <a:p>
                      <a:r>
                        <a:rPr lang="en-US" sz="1100" baseline="0" dirty="0"/>
                        <a:t>Emergency Storage; RTN Stack backup</a:t>
                      </a:r>
                      <a:endParaRPr lang="de-D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9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08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Auto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Complex Stack </a:t>
                      </a:r>
                      <a:endParaRPr lang="de-D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39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09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Auto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LAST Function (5x Single entries)</a:t>
                      </a:r>
                    </a:p>
                    <a:p>
                      <a:r>
                        <a:rPr lang="en-US" sz="1100" baseline="0" dirty="0"/>
                        <a:t>LAST 5-Functions (1x 5 entries)</a:t>
                      </a:r>
                      <a:endParaRPr lang="de-D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39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24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Auto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16C Stack</a:t>
                      </a:r>
                      <a:r>
                        <a:rPr lang="en-US" sz="1100" baseline="0" dirty="0"/>
                        <a:t>  (</a:t>
                      </a:r>
                      <a:r>
                        <a:rPr lang="en-US" sz="1100" dirty="0"/>
                        <a:t>64-bit</a:t>
                      </a:r>
                      <a:r>
                        <a:rPr lang="en-US" sz="1100" baseline="0" dirty="0"/>
                        <a:t> Words)</a:t>
                      </a:r>
                      <a:endParaRPr lang="de-D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39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14</a:t>
                      </a:r>
                      <a:r>
                        <a:rPr lang="en-US" sz="1100" baseline="0" dirty="0"/>
                        <a:t>/32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Auto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Data for FROOT – FINTG</a:t>
                      </a:r>
                      <a:endParaRPr lang="de-D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123442B-088F-40D0-8B84-EF0E2032D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xmlns="" id="{871C9176-8127-4A75-88DF-E95BC894D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(c) Ángel Martin - November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06E5AA-9AA4-4785-852A-82BE74685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CD1CB8-B94B-46C5-9515-4C3BE7BC8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227975E-AD77-4AB8-963E-1D5AFA853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0" y="365125"/>
            <a:ext cx="10515600" cy="639891"/>
          </a:xfrm>
        </p:spPr>
        <p:txBody>
          <a:bodyPr>
            <a:no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 and Cities in detail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364546BC-6EA3-4E9B-BCA5-5C849789E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3280325"/>
              </p:ext>
            </p:extLst>
          </p:nvPr>
        </p:nvGraphicFramePr>
        <p:xfrm>
          <a:off x="7106470" y="2811843"/>
          <a:ext cx="4552457" cy="3257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8187">
                  <a:extLst>
                    <a:ext uri="{9D8B030D-6E8A-4147-A177-3AD203B41FA5}">
                      <a16:colId xmlns:a16="http://schemas.microsoft.com/office/drawing/2014/main" xmlns="" val="2488741260"/>
                    </a:ext>
                  </a:extLst>
                </a:gridCol>
                <a:gridCol w="2076128">
                  <a:extLst>
                    <a:ext uri="{9D8B030D-6E8A-4147-A177-3AD203B41FA5}">
                      <a16:colId xmlns:a16="http://schemas.microsoft.com/office/drawing/2014/main" xmlns="" val="3445230931"/>
                    </a:ext>
                  </a:extLst>
                </a:gridCol>
                <a:gridCol w="1578142">
                  <a:extLst>
                    <a:ext uri="{9D8B030D-6E8A-4147-A177-3AD203B41FA5}">
                      <a16:colId xmlns:a16="http://schemas.microsoft.com/office/drawing/2014/main" xmlns="" val="20108068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Function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Description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Input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89236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-COUNTRIES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 Section Header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n/a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1380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COUNTRY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Finds Country for Capital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City name in ALPHA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2717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NEWORLD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New World Countries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86701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EUROPE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European Countries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88181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RESTOW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“‘Rest of the World” Countries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8601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ANYLND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Retrieves one country at random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(time from Time Module)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1829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LAND _ _ _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Retrieves a country by its index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Index# in Prompt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63378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“RLIST”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Lists ALL Countries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96562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AREV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Utility to Reverse ALPHA strings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Text in ALPHA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67480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solidFill>
                            <a:srgbClr val="FF0000"/>
                          </a:solidFill>
                          <a:effectLst/>
                        </a:rPr>
                        <a:t>-CAPITALS</a:t>
                      </a:r>
                      <a:endParaRPr lang="en-US" sz="1200" b="1" i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solidFill>
                            <a:srgbClr val="FF0000"/>
                          </a:solidFill>
                          <a:effectLst/>
                        </a:rPr>
                        <a:t> Section Header</a:t>
                      </a:r>
                      <a:endParaRPr lang="en-US" sz="1200" b="1" i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solidFill>
                            <a:srgbClr val="FF0000"/>
                          </a:solidFill>
                          <a:effectLst/>
                        </a:rPr>
                        <a:t>n/a</a:t>
                      </a:r>
                      <a:endParaRPr lang="en-US" sz="1200" b="1" i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0716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CAPITAL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Finds Capital for Country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Country Name in ALPHA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65968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AMERY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Enumerates New World Cities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24351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EUROY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Enumerates European Cities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30987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OTHER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Lists “Rest of World” Cities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13453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CITY _ _ _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Retrieves capital by its index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Index# in prompt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59943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ANYCTY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Retrieves capital at random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(time from Time Module)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76632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“LISTAP”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Lists ALL capital cities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03675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RNG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Random Number Generator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Time from Time Module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5968209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40114D53-136A-475F-8ECC-CB86B1B6D8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3727553"/>
              </p:ext>
            </p:extLst>
          </p:nvPr>
        </p:nvGraphicFramePr>
        <p:xfrm>
          <a:off x="743282" y="1954593"/>
          <a:ext cx="4552457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8187">
                  <a:extLst>
                    <a:ext uri="{9D8B030D-6E8A-4147-A177-3AD203B41FA5}">
                      <a16:colId xmlns:a16="http://schemas.microsoft.com/office/drawing/2014/main" xmlns="" val="3551467190"/>
                    </a:ext>
                  </a:extLst>
                </a:gridCol>
                <a:gridCol w="2076128">
                  <a:extLst>
                    <a:ext uri="{9D8B030D-6E8A-4147-A177-3AD203B41FA5}">
                      <a16:colId xmlns:a16="http://schemas.microsoft.com/office/drawing/2014/main" xmlns="" val="3325216548"/>
                    </a:ext>
                  </a:extLst>
                </a:gridCol>
                <a:gridCol w="1578142">
                  <a:extLst>
                    <a:ext uri="{9D8B030D-6E8A-4147-A177-3AD203B41FA5}">
                      <a16:colId xmlns:a16="http://schemas.microsoft.com/office/drawing/2014/main" xmlns="" val="36994346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Function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Description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Input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626208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-ENGL&gt;SPAN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 Section Header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n/a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2472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SPANISH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Translates Word to Spanish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English word in ALPHA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39479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NOUNS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Enumerates English Nouns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48225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VERBS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Enumerates English Verbs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73805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OTHER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Enumerates other English words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48504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CHANCE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Retrieves one word at random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(time from Time Module)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92073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WORD _ _ _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Retrieves a word by its index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Index# in Prompt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74424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“WLIST”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Lists ALL English words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20713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-ESPA&gt;INGL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 Section Header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n/a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9170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INGLES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Translates Word to English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Spanish word in ALPHA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38334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NOMBRES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Enumerates Spanish Nouns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45271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VERBOS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Enumerates Spanish Verbs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71133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RESTO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Retrieves other Spanish words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16749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PALABRA _ _ _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Retrieves a word by its index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Index# in prompt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04893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AZAR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Retrieves one word at random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(time from Time Module)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54725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“LISTAP”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Lists ALL Spanish words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none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82344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-DC TOOLS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 Section Header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n/a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1408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CLWAIT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Like PAUSE for the CL model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none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42548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DTOA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Utility to write LCD to ALPHA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Text in LCD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73259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“HANGM”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Hangman word-guessing game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Word in Alpha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491966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INDICE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Gets index# in Spanish Table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Spanish word in ALPHA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43492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RNG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Random Number Generator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Time from Time Module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3873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WINDEX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Gets index# in English Table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English word in Alpha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6392651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4E18315-AA46-4BC3-9132-B9FA30B25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630" y="136525"/>
            <a:ext cx="3786679" cy="16475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4C4B9E3-FD58-4CD8-9FEE-43402AAE3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470" y="2362879"/>
            <a:ext cx="3786679" cy="380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67EA623-3FEA-4291-9D5E-5D0AA81D6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97" y="1068787"/>
            <a:ext cx="3670244" cy="82833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912C142-FA2D-41DE-8B37-5F1620CC159C}"/>
              </a:ext>
            </a:extLst>
          </p:cNvPr>
          <p:cNvSpPr/>
          <p:nvPr/>
        </p:nvSpPr>
        <p:spPr>
          <a:xfrm>
            <a:off x="4414294" y="1064077"/>
            <a:ext cx="31763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Enumeration by types &amp; kinds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Tilde &amp; special chars on LCD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“I’m feeling Lucky” selection </a:t>
            </a:r>
            <a:endParaRPr lang="en-US" sz="1600" dirty="0"/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xmlns="" id="{8A0A5DC1-4A0A-4B4E-B45F-E968E28E3AD5}"/>
              </a:ext>
            </a:extLst>
          </p:cNvPr>
          <p:cNvCxnSpPr/>
          <p:nvPr/>
        </p:nvCxnSpPr>
        <p:spPr>
          <a:xfrm rot="16200000" flipH="1">
            <a:off x="4756504" y="3294089"/>
            <a:ext cx="3689462" cy="1010470"/>
          </a:xfrm>
          <a:prstGeom prst="bentConnector3">
            <a:avLst>
              <a:gd name="adj1" fmla="val 9985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EEF143BC-9B8B-482A-89CF-99BEC912445F}"/>
              </a:ext>
            </a:extLst>
          </p:cNvPr>
          <p:cNvCxnSpPr/>
          <p:nvPr/>
        </p:nvCxnSpPr>
        <p:spPr>
          <a:xfrm>
            <a:off x="6096000" y="3930868"/>
            <a:ext cx="10104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0FCF9812-522E-4812-8B9E-DE315386115A}"/>
              </a:ext>
            </a:extLst>
          </p:cNvPr>
          <p:cNvCxnSpPr/>
          <p:nvPr/>
        </p:nvCxnSpPr>
        <p:spPr>
          <a:xfrm flipH="1">
            <a:off x="5295739" y="3058510"/>
            <a:ext cx="8002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E7AD7CD0-4E1F-4E6E-98E7-0A987F6E2747}"/>
              </a:ext>
            </a:extLst>
          </p:cNvPr>
          <p:cNvCxnSpPr/>
          <p:nvPr/>
        </p:nvCxnSpPr>
        <p:spPr>
          <a:xfrm flipH="1">
            <a:off x="5295739" y="4608786"/>
            <a:ext cx="8002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569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095C2894-1FDA-4503-BA55-0D11E4FA2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0" y="365125"/>
            <a:ext cx="10515600" cy="639891"/>
          </a:xfrm>
        </p:spPr>
        <p:txBody>
          <a:bodyPr>
            <a:no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R&amp;R: Fun Stuff &amp; Playground</a:t>
            </a:r>
            <a:endParaRPr lang="de-DE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xmlns="" id="{F5BD9046-26E9-46CB-8222-CEFC12A78D90}"/>
              </a:ext>
            </a:extLst>
          </p:cNvPr>
          <p:cNvSpPr/>
          <p:nvPr/>
        </p:nvSpPr>
        <p:spPr>
          <a:xfrm>
            <a:off x="609600" y="1542795"/>
            <a:ext cx="2628900" cy="4385565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CHES </a:t>
            </a:r>
            <a:r>
              <a:rPr lang="en-US" dirty="0">
                <a:solidFill>
                  <a:srgbClr val="0000FF"/>
                </a:solidFill>
              </a:rPr>
              <a:t>CH136 Chess</a:t>
            </a: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QUEN </a:t>
            </a:r>
            <a:r>
              <a:rPr lang="en-US" dirty="0">
                <a:solidFill>
                  <a:srgbClr val="0000FF"/>
                </a:solidFill>
              </a:rPr>
              <a:t>Queens </a:t>
            </a:r>
            <a:r>
              <a:rPr lang="en-US" dirty="0" err="1">
                <a:solidFill>
                  <a:srgbClr val="0000FF"/>
                </a:solidFill>
              </a:rPr>
              <a:t>NxN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RUBK </a:t>
            </a:r>
            <a:r>
              <a:rPr lang="en-US" dirty="0">
                <a:solidFill>
                  <a:srgbClr val="0000FF"/>
                </a:solidFill>
              </a:rPr>
              <a:t>Rubik’s Cube</a:t>
            </a: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MAZZ </a:t>
            </a:r>
            <a:r>
              <a:rPr lang="en-US" dirty="0">
                <a:solidFill>
                  <a:srgbClr val="0000FF"/>
                </a:solidFill>
              </a:rPr>
              <a:t>Mazes</a:t>
            </a: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PPOK </a:t>
            </a:r>
            <a:r>
              <a:rPr lang="en-US" dirty="0">
                <a:solidFill>
                  <a:srgbClr val="0000FF"/>
                </a:solidFill>
              </a:rPr>
              <a:t>Poker ROM</a:t>
            </a: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FUNS </a:t>
            </a:r>
            <a:r>
              <a:rPr lang="en-US" dirty="0" err="1">
                <a:solidFill>
                  <a:srgbClr val="0000FF"/>
                </a:solidFill>
              </a:rPr>
              <a:t>Fun_Stuff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AGAM </a:t>
            </a:r>
            <a:r>
              <a:rPr lang="en-US" dirty="0">
                <a:solidFill>
                  <a:srgbClr val="0000FF"/>
                </a:solidFill>
              </a:rPr>
              <a:t>Action Games</a:t>
            </a: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GRMK </a:t>
            </a:r>
            <a:r>
              <a:rPr lang="en-US" dirty="0" err="1">
                <a:solidFill>
                  <a:srgbClr val="0000FF"/>
                </a:solidFill>
              </a:rPr>
              <a:t>Sammlung</a:t>
            </a:r>
            <a:r>
              <a:rPr lang="en-US" dirty="0">
                <a:solidFill>
                  <a:srgbClr val="0000FF"/>
                </a:solidFill>
              </a:rPr>
              <a:t> Book</a:t>
            </a: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GSWP </a:t>
            </a:r>
            <a:r>
              <a:rPr lang="en-US" dirty="0" err="1">
                <a:solidFill>
                  <a:srgbClr val="0000FF"/>
                </a:solidFill>
              </a:rPr>
              <a:t>Swap_Games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RGME </a:t>
            </a:r>
            <a:r>
              <a:rPr lang="en-US" dirty="0" err="1">
                <a:solidFill>
                  <a:srgbClr val="0000FF"/>
                </a:solidFill>
              </a:rPr>
              <a:t>Raw_Games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4WIN </a:t>
            </a:r>
            <a:r>
              <a:rPr lang="en-US" dirty="0">
                <a:solidFill>
                  <a:srgbClr val="0000FF"/>
                </a:solidFill>
              </a:rPr>
              <a:t>Connect Four</a:t>
            </a: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ZONE </a:t>
            </a:r>
            <a:r>
              <a:rPr lang="en-US" dirty="0" err="1">
                <a:solidFill>
                  <a:srgbClr val="0000FF"/>
                </a:solidFill>
              </a:rPr>
              <a:t>Game_Zone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MONO </a:t>
            </a:r>
            <a:r>
              <a:rPr lang="en-US" dirty="0">
                <a:solidFill>
                  <a:srgbClr val="0000FF"/>
                </a:solidFill>
              </a:rPr>
              <a:t>Monopoly</a:t>
            </a: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HORO </a:t>
            </a:r>
            <a:r>
              <a:rPr lang="en-US" dirty="0">
                <a:solidFill>
                  <a:srgbClr val="0000FF"/>
                </a:solidFill>
              </a:rPr>
              <a:t>Horoscope</a:t>
            </a:r>
            <a:endParaRPr lang="en-US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MAHJ </a:t>
            </a:r>
            <a:r>
              <a:rPr lang="en-US" dirty="0" err="1">
                <a:solidFill>
                  <a:srgbClr val="0000FF"/>
                </a:solidFill>
              </a:rPr>
              <a:t>Mah-Jong</a:t>
            </a:r>
            <a:r>
              <a:rPr lang="en-US" dirty="0">
                <a:solidFill>
                  <a:srgbClr val="0000FF"/>
                </a:solidFill>
              </a:rPr>
              <a:t> Score</a:t>
            </a:r>
          </a:p>
          <a:p>
            <a:pPr algn="ctr"/>
            <a:endParaRPr lang="en-US" dirty="0">
              <a:solidFill>
                <a:srgbClr val="0000FF"/>
              </a:solidFill>
            </a:endParaRPr>
          </a:p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5127DB3F-EF66-4991-A412-B879EDC17263}"/>
              </a:ext>
            </a:extLst>
          </p:cNvPr>
          <p:cNvSpPr/>
          <p:nvPr/>
        </p:nvSpPr>
        <p:spPr>
          <a:xfrm>
            <a:off x="3465181" y="1568548"/>
            <a:ext cx="2108782" cy="433695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Adventure Games:</a:t>
            </a:r>
          </a:p>
          <a:p>
            <a:pPr algn="ctr"/>
            <a:r>
              <a:rPr 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TREK/GAMX/ADV1</a:t>
            </a:r>
          </a:p>
          <a:p>
            <a:pPr algn="ctr"/>
            <a:endParaRPr lang="en-US" sz="1400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dirty="0" err="1">
                <a:solidFill>
                  <a:srgbClr val="0000FF"/>
                </a:solidFill>
              </a:rPr>
              <a:t>Trekkies</a:t>
            </a:r>
            <a:endParaRPr lang="en-US" dirty="0">
              <a:solidFill>
                <a:srgbClr val="0000FF"/>
              </a:solidFill>
            </a:endParaRPr>
          </a:p>
          <a:p>
            <a:pPr algn="ctr"/>
            <a:r>
              <a:rPr lang="en-US" dirty="0">
                <a:solidFill>
                  <a:srgbClr val="0000FF"/>
                </a:solidFill>
              </a:rPr>
              <a:t>Dungeon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Explore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The Caves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Ghost Town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Black Tower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Tower of </a:t>
            </a:r>
            <a:r>
              <a:rPr lang="en-US" dirty="0" err="1">
                <a:solidFill>
                  <a:srgbClr val="0000FF"/>
                </a:solidFill>
              </a:rPr>
              <a:t>Skelos</a:t>
            </a:r>
            <a:endParaRPr lang="en-US" dirty="0">
              <a:solidFill>
                <a:srgbClr val="0000FF"/>
              </a:solidFill>
            </a:endParaRPr>
          </a:p>
          <a:p>
            <a:pPr algn="ctr"/>
            <a:r>
              <a:rPr lang="en-US" dirty="0">
                <a:solidFill>
                  <a:srgbClr val="0000FF"/>
                </a:solidFill>
              </a:rPr>
              <a:t>Swords &amp; Sorcery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Dungeon of Death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Terror Dam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Treasure Quest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French Adventure</a:t>
            </a:r>
          </a:p>
          <a:p>
            <a:pPr algn="ctr"/>
            <a:endParaRPr lang="en-US" dirty="0">
              <a:solidFill>
                <a:srgbClr val="0000FF"/>
              </a:solidFill>
            </a:endParaRPr>
          </a:p>
          <a:p>
            <a:pPr algn="ctr"/>
            <a:endParaRPr lang="en-US" dirty="0">
              <a:solidFill>
                <a:srgbClr val="0000FF"/>
              </a:solidFill>
            </a:endParaRPr>
          </a:p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300EF78-7A06-46A3-8788-70415EF37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12294" y="281313"/>
            <a:ext cx="2062282" cy="208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18B2C2-67CF-4613-BCCB-EC9D0B035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1101" y="4613444"/>
            <a:ext cx="1096467" cy="1203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5BE56F0-738E-4D4B-94E8-878E70A9D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136" y="4409519"/>
            <a:ext cx="4242773" cy="1464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C00290F-F306-4B1F-A8C3-A931513797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451807"/>
            <a:ext cx="1974709" cy="18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DE5EDDA8-1DFD-4E02-AF01-2650785A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D60CBFF2-5898-4AAC-B4F6-3FF3A0B7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D6EA348-3FA3-4FD6-9EFD-46CFC30838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9166" y="281313"/>
            <a:ext cx="2243179" cy="314768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83853" y="1014090"/>
            <a:ext cx="4112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Ain’t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such a thing as too much fun</a:t>
            </a:r>
          </a:p>
        </p:txBody>
      </p:sp>
    </p:spTree>
    <p:extLst>
      <p:ext uri="{BB962C8B-B14F-4D97-AF65-F5344CB8AC3E}">
        <p14:creationId xmlns:p14="http://schemas.microsoft.com/office/powerpoint/2010/main" xmlns="" val="415329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9B6643-AF93-47BA-B947-A19021FA6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3AEB214-6EA3-4AB8-9827-BD85E551E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328ECE7-72E7-41F6-B27E-E158B3B91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0" y="266652"/>
            <a:ext cx="10515600" cy="781392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Informatics &amp; Other Miscellaneous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53976B67-4304-4C72-A3BB-4EA9C8A8AAB0}"/>
              </a:ext>
            </a:extLst>
          </p:cNvPr>
          <p:cNvSpPr/>
          <p:nvPr/>
        </p:nvSpPr>
        <p:spPr>
          <a:xfrm>
            <a:off x="965199" y="1454549"/>
            <a:ext cx="3606801" cy="4608666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SHTZ </a:t>
            </a:r>
            <a:r>
              <a:rPr lang="en-US" dirty="0">
                <a:solidFill>
                  <a:srgbClr val="0000FF"/>
                </a:solidFill>
              </a:rPr>
              <a:t>Spreadsheet &amp; SIMPLEX</a:t>
            </a: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RCSN </a:t>
            </a:r>
            <a:r>
              <a:rPr lang="en-US" dirty="0">
                <a:solidFill>
                  <a:srgbClr val="0000FF"/>
                </a:solidFill>
              </a:rPr>
              <a:t>Recursion &amp; </a:t>
            </a:r>
            <a:r>
              <a:rPr lang="en-US" dirty="0" err="1">
                <a:solidFill>
                  <a:srgbClr val="0000FF"/>
                </a:solidFill>
              </a:rPr>
              <a:t>MODMath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BASI </a:t>
            </a:r>
            <a:r>
              <a:rPr lang="en-US" dirty="0">
                <a:solidFill>
                  <a:srgbClr val="0000FF"/>
                </a:solidFill>
              </a:rPr>
              <a:t>BASIC &amp; FIFTH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PSDB </a:t>
            </a:r>
            <a:r>
              <a:rPr lang="en-US" dirty="0">
                <a:solidFill>
                  <a:srgbClr val="0000FF"/>
                </a:solidFill>
              </a:rPr>
              <a:t>PASCAL &amp; </a:t>
            </a:r>
            <a:r>
              <a:rPr lang="en-US" dirty="0" err="1">
                <a:solidFill>
                  <a:srgbClr val="0000FF"/>
                </a:solidFill>
              </a:rPr>
              <a:t>DataBanks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CRTO </a:t>
            </a:r>
            <a:r>
              <a:rPr lang="en-US" dirty="0">
                <a:solidFill>
                  <a:srgbClr val="0000FF"/>
                </a:solidFill>
              </a:rPr>
              <a:t>Cryptography</a:t>
            </a: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UCLN </a:t>
            </a:r>
            <a:r>
              <a:rPr lang="en-US" dirty="0">
                <a:solidFill>
                  <a:srgbClr val="0000FF"/>
                </a:solidFill>
              </a:rPr>
              <a:t>User Calendar</a:t>
            </a: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PPC9 </a:t>
            </a:r>
            <a:r>
              <a:rPr lang="en-US" dirty="0">
                <a:solidFill>
                  <a:srgbClr val="0000FF"/>
                </a:solidFill>
              </a:rPr>
              <a:t>PPC Statistics</a:t>
            </a: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GRAW </a:t>
            </a:r>
            <a:r>
              <a:rPr lang="en-US" dirty="0">
                <a:solidFill>
                  <a:srgbClr val="0000FF"/>
                </a:solidFill>
              </a:rPr>
              <a:t>PPC RAW Collection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TEDR </a:t>
            </a:r>
            <a:r>
              <a:rPr lang="en-US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Text Editors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DIGT </a:t>
            </a:r>
            <a:r>
              <a:rPr lang="en-US" dirty="0">
                <a:solidFill>
                  <a:srgbClr val="0000FF"/>
                </a:solidFill>
              </a:rPr>
              <a:t>Digit-Pack</a:t>
            </a:r>
          </a:p>
          <a:p>
            <a:endParaRPr lang="en-US" sz="1000" dirty="0">
              <a:solidFill>
                <a:srgbClr val="0000FF"/>
              </a:solidFill>
            </a:endParaRPr>
          </a:p>
          <a:p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Swap Disks: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FSSY </a:t>
            </a:r>
            <a:r>
              <a:rPr lang="en-US" dirty="0">
                <a:solidFill>
                  <a:srgbClr val="0000FF"/>
                </a:solidFill>
              </a:rPr>
              <a:t>Focal Disassembly</a:t>
            </a: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SWP2 </a:t>
            </a:r>
            <a:r>
              <a:rPr lang="en-US" dirty="0">
                <a:solidFill>
                  <a:srgbClr val="0000FF"/>
                </a:solidFill>
              </a:rPr>
              <a:t>Swap Disks Routines</a:t>
            </a: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SWP3 </a:t>
            </a:r>
            <a:r>
              <a:rPr lang="en-US" dirty="0">
                <a:solidFill>
                  <a:srgbClr val="0000FF"/>
                </a:solidFill>
              </a:rPr>
              <a:t>Swap Math</a:t>
            </a: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GSWP </a:t>
            </a:r>
            <a:r>
              <a:rPr lang="en-US" dirty="0">
                <a:solidFill>
                  <a:srgbClr val="0000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Swap Games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pPr algn="ctr"/>
            <a:endParaRPr lang="en-US" dirty="0">
              <a:solidFill>
                <a:srgbClr val="0000FF"/>
              </a:solidFill>
            </a:endParaRPr>
          </a:p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xmlns="" id="{35CE4B78-35F0-4FDE-84B6-CC0E7F089B77}"/>
              </a:ext>
            </a:extLst>
          </p:cNvPr>
          <p:cNvSpPr/>
          <p:nvPr/>
        </p:nvSpPr>
        <p:spPr>
          <a:xfrm>
            <a:off x="7722648" y="1503320"/>
            <a:ext cx="3745452" cy="451648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AECROM Derivatives:</a:t>
            </a:r>
          </a:p>
          <a:p>
            <a:endParaRPr lang="en-US" sz="5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AEC3 </a:t>
            </a:r>
            <a:r>
              <a:rPr lang="en-US" dirty="0">
                <a:solidFill>
                  <a:srgbClr val="0000FF"/>
                </a:solidFill>
              </a:rPr>
              <a:t>13-digit AECROM</a:t>
            </a: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PROG </a:t>
            </a:r>
            <a:r>
              <a:rPr lang="en-US" dirty="0">
                <a:solidFill>
                  <a:srgbClr val="0000FF"/>
                </a:solidFill>
              </a:rPr>
              <a:t>Program Generation</a:t>
            </a: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GSLV </a:t>
            </a:r>
            <a:r>
              <a:rPr lang="en-US" dirty="0">
                <a:solidFill>
                  <a:srgbClr val="0000FF"/>
                </a:solidFill>
              </a:rPr>
              <a:t>Geometric Solvers</a:t>
            </a:r>
          </a:p>
          <a:p>
            <a:endParaRPr lang="en-US" sz="1000" dirty="0">
              <a:solidFill>
                <a:srgbClr val="0000FF"/>
              </a:solidFill>
            </a:endParaRPr>
          </a:p>
          <a:p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HEPAX Derivatives:</a:t>
            </a:r>
          </a:p>
          <a:p>
            <a:endParaRPr lang="en-US" sz="3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HPX2 </a:t>
            </a:r>
            <a:r>
              <a:rPr lang="en-US" dirty="0">
                <a:solidFill>
                  <a:srgbClr val="0000FF"/>
                </a:solidFill>
              </a:rPr>
              <a:t>CL Extended HEPAX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HDIS </a:t>
            </a:r>
            <a:r>
              <a:rPr lang="en-US" dirty="0" err="1">
                <a:solidFill>
                  <a:srgbClr val="0000FF"/>
                </a:solidFill>
              </a:rPr>
              <a:t>Hepax</a:t>
            </a:r>
            <a:r>
              <a:rPr lang="en-US" dirty="0">
                <a:solidFill>
                  <a:srgbClr val="0000FF"/>
                </a:solidFill>
              </a:rPr>
              <a:t> Disassembler</a:t>
            </a: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HTAB </a:t>
            </a:r>
            <a:r>
              <a:rPr lang="en-US" dirty="0">
                <a:solidFill>
                  <a:srgbClr val="0000FF"/>
                </a:solidFill>
              </a:rPr>
              <a:t>Periodic Table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HP-IL Related: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DEV2 </a:t>
            </a:r>
            <a:r>
              <a:rPr lang="en-US" dirty="0">
                <a:solidFill>
                  <a:srgbClr val="0000FF"/>
                </a:solidFill>
              </a:rPr>
              <a:t>HPIL-Development+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ILBF </a:t>
            </a:r>
            <a:r>
              <a:rPr lang="en-US" dirty="0">
                <a:solidFill>
                  <a:srgbClr val="0000FF"/>
                </a:solidFill>
              </a:rPr>
              <a:t>IL-Buffer ROM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MASS </a:t>
            </a:r>
            <a:r>
              <a:rPr lang="en-US" dirty="0">
                <a:solidFill>
                  <a:srgbClr val="0000FF"/>
                </a:solidFill>
              </a:rPr>
              <a:t>Extended Mass Storage</a:t>
            </a:r>
          </a:p>
          <a:p>
            <a:r>
              <a:rPr lang="en-US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GRF1 </a:t>
            </a:r>
            <a:r>
              <a:rPr lang="en-US" dirty="0" err="1">
                <a:solidFill>
                  <a:srgbClr val="0000FF"/>
                </a:solidFill>
              </a:rPr>
              <a:t>Grafik</a:t>
            </a:r>
            <a:r>
              <a:rPr lang="en-US" dirty="0">
                <a:solidFill>
                  <a:srgbClr val="0000FF"/>
                </a:solidFill>
              </a:rPr>
              <a:t> m.d. HP41 Plotter</a:t>
            </a:r>
          </a:p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" name="Picture 2" descr="http://www.decodesystems.com/HPIL-logo.gif">
            <a:extLst>
              <a:ext uri="{FF2B5EF4-FFF2-40B4-BE49-F238E27FC236}">
                <a16:creationId xmlns:a16="http://schemas.microsoft.com/office/drawing/2014/main" xmlns="" id="{D19CD617-6D58-4816-BB1B-EB0D95DBB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8810" y="4225497"/>
            <a:ext cx="1353957" cy="135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49F1084C-EAD4-4E13-AF16-B140A97ED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8058" y="4240920"/>
            <a:ext cx="1309688" cy="12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xmlns="" id="{64CA3BA6-9648-4B14-B25D-F7E1A086B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9700" y="2789408"/>
            <a:ext cx="1905000" cy="10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3B1144A2-2EA2-4FD4-AC68-046463330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2774" y="1930670"/>
            <a:ext cx="2118852" cy="58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4510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520" y="266652"/>
            <a:ext cx="10515600" cy="781392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Adapted Books &amp; Literature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7700" y="1599347"/>
            <a:ext cx="3248105" cy="447379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PPCU </a:t>
            </a:r>
            <a:r>
              <a:rPr lang="en-US" sz="1600" dirty="0">
                <a:solidFill>
                  <a:srgbClr val="0000FF"/>
                </a:solidFill>
              </a:rPr>
              <a:t>PPC Manual Examples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UCCD </a:t>
            </a:r>
            <a:r>
              <a:rPr lang="en-US" sz="1600" dirty="0">
                <a:solidFill>
                  <a:srgbClr val="0000FF"/>
                </a:solidFill>
              </a:rPr>
              <a:t>CCD Manual Examples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CCDA </a:t>
            </a:r>
            <a:r>
              <a:rPr lang="en-US" sz="1600" dirty="0">
                <a:solidFill>
                  <a:srgbClr val="0000FF"/>
                </a:solidFill>
              </a:rPr>
              <a:t>CCD Advanced Apps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2SWP </a:t>
            </a:r>
            <a:r>
              <a:rPr lang="en-US" sz="1600" dirty="0">
                <a:solidFill>
                  <a:srgbClr val="0000FF"/>
                </a:solidFill>
              </a:rPr>
              <a:t>SWAP Disks Routines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3SWP </a:t>
            </a:r>
            <a:r>
              <a:rPr lang="en-US" sz="1600" dirty="0">
                <a:solidFill>
                  <a:srgbClr val="0000FF"/>
                </a:solidFill>
              </a:rPr>
              <a:t>SAWP Math Programs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WWDB </a:t>
            </a:r>
            <a:r>
              <a:rPr lang="en-US" sz="1600" dirty="0">
                <a:solidFill>
                  <a:srgbClr val="0000FF"/>
                </a:solidFill>
              </a:rPr>
              <a:t>Wickes, </a:t>
            </a:r>
            <a:r>
              <a:rPr lang="en-US" sz="1600" dirty="0" err="1">
                <a:solidFill>
                  <a:srgbClr val="0000FF"/>
                </a:solidFill>
              </a:rPr>
              <a:t>Wlodeck</a:t>
            </a:r>
            <a:r>
              <a:rPr lang="en-US" sz="1600" dirty="0">
                <a:solidFill>
                  <a:srgbClr val="0000FF"/>
                </a:solidFill>
              </a:rPr>
              <a:t>, Dearing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JARR </a:t>
            </a:r>
            <a:r>
              <a:rPr lang="en-US" sz="1600" dirty="0">
                <a:solidFill>
                  <a:srgbClr val="0000FF"/>
                </a:solidFill>
              </a:rPr>
              <a:t>Keith Jarret SP / XF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MCCK </a:t>
            </a:r>
            <a:r>
              <a:rPr lang="en-US" sz="1600" dirty="0">
                <a:solidFill>
                  <a:srgbClr val="0000FF"/>
                </a:solidFill>
              </a:rPr>
              <a:t>Alan </a:t>
            </a:r>
            <a:r>
              <a:rPr lang="en-US" sz="1600" dirty="0" err="1">
                <a:solidFill>
                  <a:srgbClr val="0000FF"/>
                </a:solidFill>
              </a:rPr>
              <a:t>McCormak</a:t>
            </a:r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KRSS </a:t>
            </a:r>
            <a:r>
              <a:rPr lang="en-US" sz="1600" dirty="0">
                <a:solidFill>
                  <a:srgbClr val="0000FF"/>
                </a:solidFill>
              </a:rPr>
              <a:t>Karl-Heinz Krauss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KRGM </a:t>
            </a:r>
            <a:r>
              <a:rPr lang="en-US" sz="1600" dirty="0">
                <a:solidFill>
                  <a:srgbClr val="0000FF"/>
                </a:solidFill>
              </a:rPr>
              <a:t>G. Kruse &amp; KH </a:t>
            </a:r>
            <a:r>
              <a:rPr lang="en-US" sz="1600" dirty="0" err="1">
                <a:solidFill>
                  <a:srgbClr val="0000FF"/>
                </a:solidFill>
              </a:rPr>
              <a:t>Gossman</a:t>
            </a:r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REGU </a:t>
            </a:r>
            <a:r>
              <a:rPr lang="en-US" sz="1600" dirty="0">
                <a:solidFill>
                  <a:srgbClr val="0000FF"/>
                </a:solidFill>
              </a:rPr>
              <a:t>Control Systems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VIEW </a:t>
            </a:r>
            <a:r>
              <a:rPr lang="en-US" sz="1600" dirty="0">
                <a:solidFill>
                  <a:srgbClr val="0000FF"/>
                </a:solidFill>
              </a:rPr>
              <a:t>HP-41 in </a:t>
            </a:r>
            <a:r>
              <a:rPr lang="en-US" sz="1600" dirty="0" err="1">
                <a:solidFill>
                  <a:srgbClr val="0000FF"/>
                </a:solidFill>
              </a:rPr>
              <a:t>der</a:t>
            </a:r>
            <a:r>
              <a:rPr lang="en-US" sz="1600" dirty="0">
                <a:solidFill>
                  <a:srgbClr val="0000FF"/>
                </a:solidFill>
              </a:rPr>
              <a:t> Praxis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QMTH </a:t>
            </a:r>
            <a:r>
              <a:rPr lang="en-US" sz="1600" dirty="0" err="1">
                <a:solidFill>
                  <a:srgbClr val="0000FF"/>
                </a:solidFill>
              </a:rPr>
              <a:t>Prisma</a:t>
            </a:r>
            <a:r>
              <a:rPr lang="en-US" sz="1600" dirty="0">
                <a:solidFill>
                  <a:srgbClr val="0000FF"/>
                </a:solidFill>
              </a:rPr>
              <a:t>-Math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PAPZ </a:t>
            </a:r>
            <a:r>
              <a:rPr lang="en-US" sz="1600" dirty="0">
                <a:solidFill>
                  <a:srgbClr val="0000FF"/>
                </a:solidFill>
              </a:rPr>
              <a:t>Published Papers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UPLM </a:t>
            </a:r>
            <a:r>
              <a:rPr lang="en-US" sz="1600" dirty="0">
                <a:solidFill>
                  <a:srgbClr val="0000FF"/>
                </a:solidFill>
              </a:rPr>
              <a:t>UPL(E) Programs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LUIZ,VONK </a:t>
            </a:r>
            <a:r>
              <a:rPr lang="en-US" sz="1600" dirty="0">
                <a:solidFill>
                  <a:srgbClr val="0000FF"/>
                </a:solidFill>
              </a:rPr>
              <a:t>User’s Collections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**** </a:t>
            </a:r>
            <a:r>
              <a:rPr lang="en-US" sz="1600" dirty="0">
                <a:solidFill>
                  <a:srgbClr val="0000FF"/>
                </a:solidFill>
              </a:rPr>
              <a:t>All HP Solution Books </a:t>
            </a:r>
          </a:p>
          <a:p>
            <a:pPr algn="ctr"/>
            <a:endParaRPr lang="en-US" dirty="0">
              <a:solidFill>
                <a:srgbClr val="0000FF"/>
              </a:solidFill>
            </a:endParaRPr>
          </a:p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33E0311-3FA0-44DF-A20E-16FEE1BEE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84F5F8D-512C-4B64-9FA1-E9C24079C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8B95233-3C29-432D-8AC5-471D81F41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263" y="408989"/>
            <a:ext cx="4145709" cy="6006118"/>
          </a:xfrm>
          <a:prstGeom prst="rect">
            <a:avLst/>
          </a:prstGeom>
        </p:spPr>
      </p:pic>
      <p:sp>
        <p:nvSpPr>
          <p:cNvPr id="11" name="Rounded Rectangle 3">
            <a:extLst>
              <a:ext uri="{FF2B5EF4-FFF2-40B4-BE49-F238E27FC236}">
                <a16:creationId xmlns:a16="http://schemas.microsoft.com/office/drawing/2014/main" xmlns="" id="{0E9FD5D3-A3A5-4A1A-AF2A-0E336AB6E676}"/>
              </a:ext>
            </a:extLst>
          </p:cNvPr>
          <p:cNvSpPr/>
          <p:nvPr/>
        </p:nvSpPr>
        <p:spPr>
          <a:xfrm>
            <a:off x="4104470" y="1614587"/>
            <a:ext cx="2883070" cy="4450933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i="1" u="sng" dirty="0">
                <a:solidFill>
                  <a:srgbClr val="0000FF"/>
                </a:solidFill>
              </a:rPr>
              <a:t>Jean-Marc Baillard’s</a:t>
            </a:r>
          </a:p>
          <a:p>
            <a:pPr algn="ctr"/>
            <a:endParaRPr lang="en-US" sz="14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ASTT </a:t>
            </a:r>
            <a:r>
              <a:rPr lang="en-US" sz="1600" dirty="0">
                <a:solidFill>
                  <a:srgbClr val="0000FF"/>
                </a:solidFill>
              </a:rPr>
              <a:t>ASTRO ROM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BSSL </a:t>
            </a:r>
            <a:r>
              <a:rPr lang="en-US" sz="1600" dirty="0">
                <a:solidFill>
                  <a:srgbClr val="0000FF"/>
                </a:solidFill>
              </a:rPr>
              <a:t>BESSEL ROM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DIFF </a:t>
            </a:r>
            <a:r>
              <a:rPr lang="en-US" sz="1600" dirty="0">
                <a:solidFill>
                  <a:srgbClr val="0000FF"/>
                </a:solidFill>
              </a:rPr>
              <a:t>Differential Equations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FRID </a:t>
            </a:r>
            <a:r>
              <a:rPr lang="en-US" sz="1600" dirty="0">
                <a:solidFill>
                  <a:srgbClr val="0000FF"/>
                </a:solidFill>
              </a:rPr>
              <a:t>Fractional </a:t>
            </a:r>
            <a:r>
              <a:rPr lang="en-US" sz="1600" dirty="0" err="1">
                <a:solidFill>
                  <a:srgbClr val="0000FF"/>
                </a:solidFill>
              </a:rPr>
              <a:t>Intgr</a:t>
            </a:r>
            <a:r>
              <a:rPr lang="en-US" sz="1600" dirty="0">
                <a:solidFill>
                  <a:srgbClr val="0000FF"/>
                </a:solidFill>
              </a:rPr>
              <a:t>./Diff.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GMTY </a:t>
            </a:r>
            <a:r>
              <a:rPr lang="en-US" sz="1600" dirty="0">
                <a:solidFill>
                  <a:srgbClr val="0000FF"/>
                </a:solidFill>
              </a:rPr>
              <a:t>Geometry_11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INTG </a:t>
            </a:r>
            <a:r>
              <a:rPr lang="en-US" sz="1600" dirty="0">
                <a:solidFill>
                  <a:srgbClr val="0000FF"/>
                </a:solidFill>
              </a:rPr>
              <a:t>Integrator ROM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HCPL </a:t>
            </a:r>
            <a:r>
              <a:rPr lang="en-US" sz="1600" dirty="0">
                <a:solidFill>
                  <a:srgbClr val="0000FF"/>
                </a:solidFill>
              </a:rPr>
              <a:t>Hyper-Complex ROM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JMBC </a:t>
            </a:r>
            <a:r>
              <a:rPr lang="en-US" sz="1600" dirty="0" err="1">
                <a:solidFill>
                  <a:srgbClr val="0000FF"/>
                </a:solidFill>
              </a:rPr>
              <a:t>JMB_Calendar</a:t>
            </a:r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JMAT </a:t>
            </a:r>
            <a:r>
              <a:rPr lang="en-US" sz="1600" dirty="0" err="1">
                <a:solidFill>
                  <a:srgbClr val="0000FF"/>
                </a:solidFill>
              </a:rPr>
              <a:t>JMB_Math</a:t>
            </a:r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JMTX </a:t>
            </a:r>
            <a:r>
              <a:rPr lang="en-US" sz="1600" dirty="0" err="1">
                <a:solidFill>
                  <a:srgbClr val="0000FF"/>
                </a:solidFill>
              </a:rPr>
              <a:t>JMB_Matrix</a:t>
            </a:r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NTHY </a:t>
            </a:r>
            <a:r>
              <a:rPr lang="en-US" sz="1600" dirty="0">
                <a:solidFill>
                  <a:srgbClr val="0000FF"/>
                </a:solidFill>
              </a:rPr>
              <a:t>Number Theory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POLY </a:t>
            </a:r>
            <a:r>
              <a:rPr lang="en-US" sz="1600" dirty="0">
                <a:solidFill>
                  <a:srgbClr val="0000FF"/>
                </a:solidFill>
              </a:rPr>
              <a:t>Polynomial ROM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QUAT </a:t>
            </a:r>
            <a:r>
              <a:rPr lang="en-US" sz="1600" dirty="0" err="1">
                <a:solidFill>
                  <a:srgbClr val="0000FF"/>
                </a:solidFill>
              </a:rPr>
              <a:t>Quaternions</a:t>
            </a:r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SPEC </a:t>
            </a:r>
            <a:r>
              <a:rPr lang="en-US" sz="1600" dirty="0">
                <a:solidFill>
                  <a:srgbClr val="0000FF"/>
                </a:solidFill>
              </a:rPr>
              <a:t>Spectral Analysis</a:t>
            </a:r>
          </a:p>
          <a:p>
            <a:r>
              <a:rPr 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KNGT </a:t>
            </a:r>
            <a:r>
              <a:rPr lang="en-US" sz="1600" dirty="0" err="1">
                <a:solidFill>
                  <a:srgbClr val="0000FF"/>
                </a:solidFill>
              </a:rPr>
              <a:t>JMB_Knight’s</a:t>
            </a:r>
            <a:r>
              <a:rPr lang="en-US" sz="1600" dirty="0">
                <a:solidFill>
                  <a:srgbClr val="0000FF"/>
                </a:solidFill>
              </a:rPr>
              <a:t> Tour</a:t>
            </a:r>
          </a:p>
          <a:p>
            <a:pPr algn="ctr"/>
            <a:endParaRPr lang="en-US" dirty="0">
              <a:solidFill>
                <a:srgbClr val="0000FF"/>
              </a:solidFill>
            </a:endParaRPr>
          </a:p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853" y="1014090"/>
            <a:ext cx="3984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FOCAL Factory never sleeps…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10FCDA6-417F-498C-B004-FBC80DB0D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3798" y="4095914"/>
            <a:ext cx="4114800" cy="276208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98B492-B101-49FB-AAEE-74AEEE374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2D15AF4-2169-4C68-A823-D20E23343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8BA0EFE-07BE-434B-909D-90C83048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51" y="262113"/>
            <a:ext cx="10515600" cy="861608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 (a.k.a. the usual suspects…)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823C5D-484F-4945-8539-D68B21FF795D}"/>
              </a:ext>
            </a:extLst>
          </p:cNvPr>
          <p:cNvSpPr/>
          <p:nvPr/>
        </p:nvSpPr>
        <p:spPr>
          <a:xfrm>
            <a:off x="1117885" y="1121509"/>
            <a:ext cx="8672695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“Standing on the Shoulders of Giants”</a:t>
            </a:r>
            <a:r>
              <a:rPr lang="en-US" sz="16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US" sz="16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en-US" sz="1600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Obviously to HP “of yore”, for the HP-41 System and its fabulous OS MCODE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W&amp;W GmbH, VM Electronics,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Redshift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s/w – publishers of CCD Module, HEPAX &amp; AECROM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Wilson “Bill” Holes and Nelson F. Crowle,  head &amp; heart of the AECROM – </a:t>
            </a:r>
            <a:r>
              <a:rPr lang="en-US" sz="16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“Viva Las Vegas!”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Doug Wilder, author of ROMED, Jump Distances and GOSUB/GOTO Decoders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Håkan Thörngren, author of RAMED &amp; several XM-Utils. </a:t>
            </a:r>
            <a:r>
              <a:rPr lang="en-US" sz="16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Takk</a:t>
            </a:r>
            <a:r>
              <a:rPr lang="en-US" sz="16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Greg McClure co-authored the 16C Emulator and Formula Evaluation Modules, 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true “</a:t>
            </a:r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partner-in-crime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for numerous MCODE projects and explorations</a:t>
            </a:r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David Ingebretsen, program Sponsor and advisor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Jean-Marc Baillard provided inextinguishable Math expertise and co-authored Math ROMs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Fleming authored the Equation Library (Formula-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version)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Monte Dalrymple for creating the fabulous 41CL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Diego Díaz, Meindert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Kuipers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Jean-François Garnier </a:t>
            </a:r>
            <a:r>
              <a:rPr lang="en-US" sz="1600" i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guys, your gizmos rock!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Sylvain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Côté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always glad to share his encyclopedic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Poul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Kaarup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author of the PK-Collection w/ innovative apps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… and many, many others that would take too long to include!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57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F875BDE-7877-41C4-B440-856485F9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Ángel Martin - November 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AA3E3DB-5435-44B3-919A-A7236B02D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1473A2AA-1ED8-4BA3-84EA-8B9C56887069}"/>
              </a:ext>
            </a:extLst>
          </p:cNvPr>
          <p:cNvSpPr txBox="1">
            <a:spLocks/>
          </p:cNvSpPr>
          <p:nvPr/>
        </p:nvSpPr>
        <p:spPr>
          <a:xfrm>
            <a:off x="539651" y="262113"/>
            <a:ext cx="10515600" cy="8616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Appendix: Suggested CL Configurations</a:t>
            </a:r>
            <a:endParaRPr kumimoji="0" lang="de-DE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40A68BAF-AD89-4637-9AFC-6CA894D8A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8207907"/>
              </p:ext>
            </p:extLst>
          </p:nvPr>
        </p:nvGraphicFramePr>
        <p:xfrm>
          <a:off x="539651" y="1456461"/>
          <a:ext cx="11108996" cy="446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33">
                  <a:extLst>
                    <a:ext uri="{9D8B030D-6E8A-4147-A177-3AD203B41FA5}">
                      <a16:colId xmlns:a16="http://schemas.microsoft.com/office/drawing/2014/main" xmlns="" val="2249787115"/>
                    </a:ext>
                  </a:extLst>
                </a:gridCol>
                <a:gridCol w="603568">
                  <a:extLst>
                    <a:ext uri="{9D8B030D-6E8A-4147-A177-3AD203B41FA5}">
                      <a16:colId xmlns:a16="http://schemas.microsoft.com/office/drawing/2014/main" xmlns="" val="1772088599"/>
                    </a:ext>
                  </a:extLst>
                </a:gridCol>
                <a:gridCol w="1399084">
                  <a:extLst>
                    <a:ext uri="{9D8B030D-6E8A-4147-A177-3AD203B41FA5}">
                      <a16:colId xmlns:a16="http://schemas.microsoft.com/office/drawing/2014/main" xmlns="" val="3148477436"/>
                    </a:ext>
                  </a:extLst>
                </a:gridCol>
                <a:gridCol w="577545">
                  <a:extLst>
                    <a:ext uri="{9D8B030D-6E8A-4147-A177-3AD203B41FA5}">
                      <a16:colId xmlns:a16="http://schemas.microsoft.com/office/drawing/2014/main" xmlns="" val="1800331611"/>
                    </a:ext>
                  </a:extLst>
                </a:gridCol>
                <a:gridCol w="1659817">
                  <a:extLst>
                    <a:ext uri="{9D8B030D-6E8A-4147-A177-3AD203B41FA5}">
                      <a16:colId xmlns:a16="http://schemas.microsoft.com/office/drawing/2014/main" xmlns="" val="2847228910"/>
                    </a:ext>
                  </a:extLst>
                </a:gridCol>
                <a:gridCol w="561552">
                  <a:extLst>
                    <a:ext uri="{9D8B030D-6E8A-4147-A177-3AD203B41FA5}">
                      <a16:colId xmlns:a16="http://schemas.microsoft.com/office/drawing/2014/main" xmlns="" val="3935510354"/>
                    </a:ext>
                  </a:extLst>
                </a:gridCol>
                <a:gridCol w="1597988">
                  <a:extLst>
                    <a:ext uri="{9D8B030D-6E8A-4147-A177-3AD203B41FA5}">
                      <a16:colId xmlns:a16="http://schemas.microsoft.com/office/drawing/2014/main" xmlns="" val="4219929489"/>
                    </a:ext>
                  </a:extLst>
                </a:gridCol>
                <a:gridCol w="574109">
                  <a:extLst>
                    <a:ext uri="{9D8B030D-6E8A-4147-A177-3AD203B41FA5}">
                      <a16:colId xmlns:a16="http://schemas.microsoft.com/office/drawing/2014/main" xmlns="" val="1450120474"/>
                    </a:ext>
                  </a:extLst>
                </a:gridCol>
                <a:gridCol w="1507173">
                  <a:extLst>
                    <a:ext uri="{9D8B030D-6E8A-4147-A177-3AD203B41FA5}">
                      <a16:colId xmlns:a16="http://schemas.microsoft.com/office/drawing/2014/main" xmlns="" val="2629468666"/>
                    </a:ext>
                  </a:extLst>
                </a:gridCol>
                <a:gridCol w="628983">
                  <a:extLst>
                    <a:ext uri="{9D8B030D-6E8A-4147-A177-3AD203B41FA5}">
                      <a16:colId xmlns:a16="http://schemas.microsoft.com/office/drawing/2014/main" xmlns="" val="371703327"/>
                    </a:ext>
                  </a:extLst>
                </a:gridCol>
                <a:gridCol w="1574544">
                  <a:extLst>
                    <a:ext uri="{9D8B030D-6E8A-4147-A177-3AD203B41FA5}">
                      <a16:colId xmlns:a16="http://schemas.microsoft.com/office/drawing/2014/main" xmlns="" val="4170402916"/>
                    </a:ext>
                  </a:extLst>
                </a:gridCol>
              </a:tblGrid>
              <a:tr h="26329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Pg</a:t>
                      </a:r>
                      <a:r>
                        <a:rPr lang="en-US" sz="1200" dirty="0"/>
                        <a:t>#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#0: Super User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</a:rPr>
                        <a:t>#1: Math Machine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#2: Scientist’s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</a:rPr>
                        <a:t>#3: Informatics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#4: HP-IL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4299958"/>
                  </a:ext>
                </a:extLst>
              </a:tr>
              <a:tr h="263293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XROM-Name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IMDB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XROM-Name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IMDB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XROM-Name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IMDB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XROM-Name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XROM-Name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1194410"/>
                  </a:ext>
                </a:extLst>
              </a:tr>
              <a:tr h="26329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0-2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OS41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CX’s O/S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OS41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CX’s O/S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OS41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CX’s O/S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OS41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CX’s O/S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OS41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CX’s O/S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4609955"/>
                  </a:ext>
                </a:extLst>
              </a:tr>
              <a:tr h="26329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XFN5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25-CL-X/Functions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XFN5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25-CL-X/Functions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XFN5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25-CL-X/Functions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XFN5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25-CL-X/Functions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XFN5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25-CL-X/Functions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6883083"/>
                  </a:ext>
                </a:extLst>
              </a:tr>
              <a:tr h="26329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4LIB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Library#4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4LIB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Library#4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4LIB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Library#4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4LIB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Library#4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4LIB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Library#4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07968252"/>
                  </a:ext>
                </a:extLst>
              </a:tr>
              <a:tr h="26329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TMOD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26-CL-Time Mod.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TMOD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26-CL-Time Mod.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TMOD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26-CL-Time Mod.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TMOD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26-CL-Time Mod.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TMOD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26-CL-Time Mod.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84664160"/>
                  </a:ext>
                </a:extLst>
              </a:tr>
              <a:tr h="26329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OSX3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05-AMC_OS/X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OSX3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05-AMC_OS/X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OSX3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05-AMC_OS/X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OSX3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05-AMC_OS/X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HPIL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29/28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Printer / Mass Storage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0330527"/>
                  </a:ext>
                </a:extLst>
              </a:tr>
              <a:tr h="26329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YFNX</a:t>
                      </a:r>
                      <a:endParaRPr lang="en-US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</a:rPr>
                        <a:t>15-Y-Fncs_Extrm.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YFNX</a:t>
                      </a:r>
                      <a:endParaRPr lang="en-US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</a:rPr>
                        <a:t>15-Y-Fncs_Extrm</a:t>
                      </a:r>
                      <a:r>
                        <a:rPr lang="en-US" sz="1200" dirty="0"/>
                        <a:t>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YFNX</a:t>
                      </a:r>
                      <a:endParaRPr lang="en-US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</a:rPr>
                        <a:t>15-Y-Fncs_Extrm.</a:t>
                      </a:r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YFNX</a:t>
                      </a:r>
                      <a:endParaRPr lang="en-US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</a:rPr>
                        <a:t>15-Y-Fncs_Extrm.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2933622"/>
                  </a:ext>
                </a:extLst>
              </a:tr>
              <a:tr h="2771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PWRX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12-PwrCL_Extrm.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SM44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03/02</a:t>
                      </a:r>
                    </a:p>
                    <a:p>
                      <a:pPr algn="l"/>
                      <a:r>
                        <a:rPr lang="en-US" sz="1200" dirty="0"/>
                        <a:t>SandMath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PWRX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12-PwrCL_Extrm.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16CS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16-HP-16C Simulator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OSX3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05-AMC_OS/X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921848707"/>
                  </a:ext>
                </a:extLst>
              </a:tr>
              <a:tr h="266211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WARP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21-WARP Core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ISOL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11-Equation Library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CRTO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200" dirty="0"/>
                        <a:t>10-Cryptography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DEV2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22/24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HP-IL Dev+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4457567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XPMM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/>
                        <a:t>20-CL XP-Mem</a:t>
                      </a:r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4MTI</a:t>
                      </a:r>
                      <a:endParaRPr lang="en-US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sz="1200" dirty="0"/>
                        <a:t>22/24</a:t>
                      </a:r>
                    </a:p>
                    <a:p>
                      <a:r>
                        <a:rPr lang="en-US" sz="1200" dirty="0"/>
                        <a:t>SandMatrix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NONL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/>
                        <a:t>17-Non-Linear Mod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4736117"/>
                  </a:ext>
                </a:extLst>
              </a:tr>
              <a:tr h="2632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RCSN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09-Recursion &amp; MA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7553011"/>
                  </a:ext>
                </a:extLst>
              </a:tr>
              <a:tr h="26329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dirty="0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4TBX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13-ToolBox ROM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06-Extended Stats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PWRX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12-PwrCL_Extrm.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08-Extd IL - </a:t>
                      </a:r>
                      <a:r>
                        <a:rPr lang="en-US" sz="1200" dirty="0" err="1"/>
                        <a:t>Skwid’s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68210272"/>
                  </a:ext>
                </a:extLst>
              </a:tr>
              <a:tr h="26329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ROMX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31-XROM ROM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Z4DL</a:t>
                      </a:r>
                      <a:endParaRPr lang="en-US" sz="11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200" dirty="0"/>
                        <a:t>01/04</a:t>
                      </a:r>
                    </a:p>
                    <a:p>
                      <a:r>
                        <a:rPr lang="en-US" sz="1200" dirty="0"/>
                        <a:t>41Z Deluxe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CURV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200" dirty="0"/>
                        <a:t>04-Curve Fitting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BASI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200" dirty="0"/>
                        <a:t>08/11</a:t>
                      </a:r>
                    </a:p>
                    <a:p>
                      <a:r>
                        <a:rPr lang="en-US" sz="1200" dirty="0"/>
                        <a:t>BASIC &amp; 5</a:t>
                      </a:r>
                      <a:r>
                        <a:rPr lang="en-US" sz="1200" baseline="30000" dirty="0"/>
                        <a:t>th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23-Extended-I/O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97111251"/>
                  </a:ext>
                </a:extLst>
              </a:tr>
              <a:tr h="26329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YUPS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31-Y-Update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YFNX</a:t>
                      </a:r>
                      <a:endParaRPr lang="en-US" sz="1100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</a:rPr>
                        <a:t>15-Y-Fncs_Extrm.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1745907"/>
                  </a:ext>
                </a:extLst>
              </a:tr>
              <a:tr h="26329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HPX2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06-Hepax_4H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18-Sums &amp; 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EPTC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17-Elliptic Apps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FRML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200" dirty="0"/>
                        <a:t>30/31</a:t>
                      </a:r>
                    </a:p>
                    <a:p>
                      <a:r>
                        <a:rPr lang="en-US" sz="1200" dirty="0"/>
                        <a:t>Formula Evaluation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DACQ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200" dirty="0"/>
                        <a:t>21/31</a:t>
                      </a:r>
                    </a:p>
                    <a:p>
                      <a:r>
                        <a:rPr lang="en-US" sz="1200" dirty="0"/>
                        <a:t>HP Data </a:t>
                      </a:r>
                      <a:r>
                        <a:rPr lang="en-US" sz="1200" dirty="0" err="1"/>
                        <a:t>Acq</a:t>
                      </a:r>
                      <a:r>
                        <a:rPr lang="en-US" sz="1200" dirty="0"/>
                        <a:t>.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668046871"/>
                  </a:ext>
                </a:extLst>
              </a:tr>
              <a:tr h="26329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14-Hepax 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12-Advantage’s Apps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16-Orbital Mechanics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9023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683595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F875BDE-7877-41C4-B440-856485F9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(c) Ángel Martin - November 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AA3E3DB-5435-44B3-919A-A7236B02D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1473A2AA-1ED8-4BA3-84EA-8B9C56887069}"/>
              </a:ext>
            </a:extLst>
          </p:cNvPr>
          <p:cNvSpPr txBox="1">
            <a:spLocks/>
          </p:cNvSpPr>
          <p:nvPr/>
        </p:nvSpPr>
        <p:spPr>
          <a:xfrm>
            <a:off x="539651" y="262113"/>
            <a:ext cx="10515600" cy="8616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Suggested CL Configurations (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Con’t</a:t>
            </a:r>
            <a:r>
              <a:rPr lang="en-US" sz="3600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kumimoji="0" lang="de-DE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AC29C5AA-8DBB-485F-AADA-90B63AD5B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7219821"/>
              </p:ext>
            </p:extLst>
          </p:nvPr>
        </p:nvGraphicFramePr>
        <p:xfrm>
          <a:off x="632447" y="1435506"/>
          <a:ext cx="11053524" cy="448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992">
                  <a:extLst>
                    <a:ext uri="{9D8B030D-6E8A-4147-A177-3AD203B41FA5}">
                      <a16:colId xmlns:a16="http://schemas.microsoft.com/office/drawing/2014/main" xmlns="" val="2249787115"/>
                    </a:ext>
                  </a:extLst>
                </a:gridCol>
                <a:gridCol w="579755">
                  <a:extLst>
                    <a:ext uri="{9D8B030D-6E8A-4147-A177-3AD203B41FA5}">
                      <a16:colId xmlns:a16="http://schemas.microsoft.com/office/drawing/2014/main" xmlns="" val="1772088599"/>
                    </a:ext>
                  </a:extLst>
                </a:gridCol>
                <a:gridCol w="1333373">
                  <a:extLst>
                    <a:ext uri="{9D8B030D-6E8A-4147-A177-3AD203B41FA5}">
                      <a16:colId xmlns:a16="http://schemas.microsoft.com/office/drawing/2014/main" xmlns="" val="3148477436"/>
                    </a:ext>
                  </a:extLst>
                </a:gridCol>
                <a:gridCol w="556882">
                  <a:extLst>
                    <a:ext uri="{9D8B030D-6E8A-4147-A177-3AD203B41FA5}">
                      <a16:colId xmlns:a16="http://schemas.microsoft.com/office/drawing/2014/main" xmlns="" val="1800331611"/>
                    </a:ext>
                  </a:extLst>
                </a:gridCol>
                <a:gridCol w="1657541">
                  <a:extLst>
                    <a:ext uri="{9D8B030D-6E8A-4147-A177-3AD203B41FA5}">
                      <a16:colId xmlns:a16="http://schemas.microsoft.com/office/drawing/2014/main" xmlns="" val="2847228910"/>
                    </a:ext>
                  </a:extLst>
                </a:gridCol>
                <a:gridCol w="572770">
                  <a:extLst>
                    <a:ext uri="{9D8B030D-6E8A-4147-A177-3AD203B41FA5}">
                      <a16:colId xmlns:a16="http://schemas.microsoft.com/office/drawing/2014/main" xmlns="" val="3935510354"/>
                    </a:ext>
                  </a:extLst>
                </a:gridCol>
                <a:gridCol w="1655255">
                  <a:extLst>
                    <a:ext uri="{9D8B030D-6E8A-4147-A177-3AD203B41FA5}">
                      <a16:colId xmlns:a16="http://schemas.microsoft.com/office/drawing/2014/main" xmlns="" val="4219929489"/>
                    </a:ext>
                  </a:extLst>
                </a:gridCol>
                <a:gridCol w="643255">
                  <a:extLst>
                    <a:ext uri="{9D8B030D-6E8A-4147-A177-3AD203B41FA5}">
                      <a16:colId xmlns:a16="http://schemas.microsoft.com/office/drawing/2014/main" xmlns="" val="371703327"/>
                    </a:ext>
                  </a:extLst>
                </a:gridCol>
                <a:gridCol w="1503568">
                  <a:extLst>
                    <a:ext uri="{9D8B030D-6E8A-4147-A177-3AD203B41FA5}">
                      <a16:colId xmlns:a16="http://schemas.microsoft.com/office/drawing/2014/main" xmlns="" val="4170402916"/>
                    </a:ext>
                  </a:extLst>
                </a:gridCol>
                <a:gridCol w="579755">
                  <a:extLst>
                    <a:ext uri="{9D8B030D-6E8A-4147-A177-3AD203B41FA5}">
                      <a16:colId xmlns:a16="http://schemas.microsoft.com/office/drawing/2014/main" xmlns="" val="2941067849"/>
                    </a:ext>
                  </a:extLst>
                </a:gridCol>
                <a:gridCol w="1523378">
                  <a:extLst>
                    <a:ext uri="{9D8B030D-6E8A-4147-A177-3AD203B41FA5}">
                      <a16:colId xmlns:a16="http://schemas.microsoft.com/office/drawing/2014/main" xmlns="" val="1381546266"/>
                    </a:ext>
                  </a:extLst>
                </a:gridCol>
              </a:tblGrid>
              <a:tr h="26994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Pg</a:t>
                      </a:r>
                      <a:r>
                        <a:rPr lang="en-US" sz="1200" dirty="0"/>
                        <a:t>#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#5: Electrical Eng.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</a:rPr>
                        <a:t>#6: Mechanical Eng.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#7: Maps &amp; Words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</a:rPr>
                        <a:t>#8: Playground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#9: Brainy Games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4299958"/>
                  </a:ext>
                </a:extLst>
              </a:tr>
              <a:tr h="269946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IMDB</a:t>
                      </a:r>
                    </a:p>
                  </a:txBody>
                  <a:tcPr>
                    <a:lnT w="38100" cmpd="sng">
                      <a:noFill/>
                    </a:lnT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XROM-Name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IMDB</a:t>
                      </a:r>
                    </a:p>
                  </a:txBody>
                  <a:tcPr>
                    <a:lnT w="38100" cmpd="sng">
                      <a:noFill/>
                    </a:lnT>
                    <a:lnB w="38100" cmpd="sng"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XROM-Name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IMDB</a:t>
                      </a:r>
                    </a:p>
                  </a:txBody>
                  <a:tcPr>
                    <a:lnT w="38100" cmpd="sng">
                      <a:noFill/>
                    </a:lnT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XROM-Name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IMDB</a:t>
                      </a:r>
                    </a:p>
                  </a:txBody>
                  <a:tcPr>
                    <a:lnT w="38100" cmpd="sng">
                      <a:noFill/>
                    </a:lnT>
                    <a:lnB w="38100" cmpd="sng"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XROM-Name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IMDB</a:t>
                      </a:r>
                    </a:p>
                  </a:txBody>
                  <a:tcPr>
                    <a:lnT w="38100" cmpd="sng">
                      <a:noFill/>
                    </a:lnT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XROM-Name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223904"/>
                  </a:ext>
                </a:extLst>
              </a:tr>
              <a:tr h="26994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0-2</a:t>
                      </a:r>
                    </a:p>
                  </a:txBody>
                  <a:tcPr>
                    <a:lnR w="12700" cmpd="sng">
                      <a:noFill/>
                    </a:ln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OS41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CX’s O/S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OS41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CX’s O/S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OS41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CX’s O/S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OS41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CX’s O/S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OS41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CX’s O/S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4609955"/>
                  </a:ext>
                </a:extLst>
              </a:tr>
              <a:tr h="26994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lnR w="12700" cmpd="sng">
                      <a:noFill/>
                    </a:ln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XFN5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25-CL-X/Functions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XFN5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25-CL-X/Functions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XFN5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25-CL-X/Functions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XFN5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25-CL-X/Functions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XFN5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25-CL-X/Functions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6883083"/>
                  </a:ext>
                </a:extLst>
              </a:tr>
              <a:tr h="26994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4LIB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Library#4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4LIB</a:t>
                      </a:r>
                      <a:endParaRPr lang="en-US" sz="11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Library#4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4LIB</a:t>
                      </a:r>
                      <a:endParaRPr lang="en-US" sz="11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Library#4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4LIB</a:t>
                      </a: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Library#4</a:t>
                      </a: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4LIB</a:t>
                      </a:r>
                      <a:endParaRPr lang="en-US" sz="1100" dirty="0"/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Library#4</a:t>
                      </a: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207968252"/>
                  </a:ext>
                </a:extLst>
              </a:tr>
              <a:tr h="26994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TMOD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26-CL-Time Mod.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TMOD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26-CL-Time Mod.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TMOD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26-CL-Time Mod.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TMOD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26-CL-Time Mod.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TMOD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26-CL-Time Mod.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84664160"/>
                  </a:ext>
                </a:extLst>
              </a:tr>
              <a:tr h="29456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OSX3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05-AMC_OS/X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OSX3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05-AMC_OS/X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OSX3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05-AMC_OS/X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OSX3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05-AMC_OS/X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OSX3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05-AMC_OS/X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40330527"/>
                  </a:ext>
                </a:extLst>
              </a:tr>
              <a:tr h="26994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YFNX</a:t>
                      </a:r>
                      <a:endParaRPr lang="en-US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</a:rPr>
                        <a:t>15-Y-Fncs_Extrm.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YFNX</a:t>
                      </a:r>
                      <a:endParaRPr lang="en-US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</a:rPr>
                        <a:t>15-Y-Fncs_Extrm.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YFNX</a:t>
                      </a:r>
                      <a:endParaRPr lang="en-US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</a:rPr>
                        <a:t>15-Y-Fncs_Extrm.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YFNX</a:t>
                      </a:r>
                      <a:endParaRPr lang="en-US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</a:rPr>
                        <a:t>15-Y-Fncs_Extrm.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YFNX</a:t>
                      </a:r>
                      <a:endParaRPr lang="en-US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FF"/>
                          </a:solidFill>
                        </a:rPr>
                        <a:t>15-Y-Fncs_Extrm.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2933622"/>
                  </a:ext>
                </a:extLst>
              </a:tr>
              <a:tr h="26994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ETI5</a:t>
                      </a:r>
                      <a:endParaRPr lang="en-US" sz="11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dirty="0"/>
                        <a:t>10/20</a:t>
                      </a:r>
                    </a:p>
                    <a:p>
                      <a:r>
                        <a:rPr lang="en-US" sz="1200" dirty="0"/>
                        <a:t>ETSII-5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ETI3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12</a:t>
                      </a:r>
                    </a:p>
                    <a:p>
                      <a:pPr algn="l"/>
                      <a:r>
                        <a:rPr lang="en-US" sz="1200" dirty="0"/>
                        <a:t>ETSII-3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METX</a:t>
                      </a:r>
                      <a:endParaRPr lang="en-US" sz="11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30-Metro Paths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6"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10</a:t>
                      </a:r>
                    </a:p>
                    <a:p>
                      <a:pPr algn="l"/>
                      <a:r>
                        <a:rPr lang="en-US" sz="1200" dirty="0"/>
                        <a:t>FUN-Stuff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1200" dirty="0"/>
                        <a:t>08</a:t>
                      </a:r>
                    </a:p>
                    <a:p>
                      <a:r>
                        <a:rPr lang="en-US" sz="1200" dirty="0"/>
                        <a:t>Chess (CH-36)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921848707"/>
                  </a:ext>
                </a:extLst>
              </a:tr>
              <a:tr h="26994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5MAD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30-Madrid Map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YFNX</a:t>
                      </a:r>
                      <a:endParaRPr lang="en-US" sz="1100" dirty="0"/>
                    </a:p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CHES</a:t>
                      </a:r>
                    </a:p>
                    <a:p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467284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4472C4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EEFD</a:t>
                      </a:r>
                      <a:endParaRPr lang="en-US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r>
                        <a:rPr lang="en-US" sz="1200" dirty="0"/>
                        <a:t>17/18</a:t>
                      </a:r>
                    </a:p>
                    <a:p>
                      <a:r>
                        <a:rPr lang="en-US" sz="1200" dirty="0"/>
                        <a:t>EE Filters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ETI4</a:t>
                      </a:r>
                      <a:endParaRPr lang="en-US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08/14</a:t>
                      </a:r>
                    </a:p>
                    <a:p>
                      <a:pPr algn="l"/>
                      <a:r>
                        <a:rPr lang="en-US" sz="1200" dirty="0"/>
                        <a:t>ETSII-4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WORD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sz="1200" dirty="0"/>
                        <a:t>31-Dictionary (EN&lt;&gt;SP)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34736117"/>
                  </a:ext>
                </a:extLst>
              </a:tr>
              <a:tr h="1822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PPOK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1200" dirty="0"/>
                        <a:t>10-Poker &amp; BJ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5960415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dirty="0"/>
                    </a:p>
                  </a:txBody>
                  <a:tcPr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5286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18-Country Cities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MAZZ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16-Mazes &amp; Puzzles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17751929"/>
                  </a:ext>
                </a:extLst>
              </a:tr>
              <a:tr h="26994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10-Unit </a:t>
                      </a:r>
                      <a:r>
                        <a:rPr lang="en-US" sz="1100" dirty="0" err="1"/>
                        <a:t>Mng</a:t>
                      </a:r>
                      <a:r>
                        <a:rPr lang="en-US" sz="1100" dirty="0"/>
                        <a:t>. Sys.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10-Unit </a:t>
                      </a:r>
                      <a:r>
                        <a:rPr lang="en-US" sz="1200" dirty="0" err="1"/>
                        <a:t>Mng</a:t>
                      </a:r>
                      <a:r>
                        <a:rPr lang="en-US" sz="1200" dirty="0"/>
                        <a:t>. Sys.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CLND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12-HP Calendar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RUBK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08-Rubik’s Cube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RWGM</a:t>
                      </a: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Raw Games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97111251"/>
                  </a:ext>
                </a:extLst>
              </a:tr>
              <a:tr h="26994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CIRC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  <a:cs typeface="Courier New" panose="02070309020205020404" pitchFamily="49" charset="0"/>
                        </a:rPr>
                        <a:t>06-Circuit </a:t>
                      </a:r>
                      <a:r>
                        <a:rPr lang="en-US" sz="1200" dirty="0" err="1">
                          <a:latin typeface="+mn-lt"/>
                          <a:cs typeface="Courier New" panose="02070309020205020404" pitchFamily="49" charset="0"/>
                        </a:rPr>
                        <a:t>Anl</a:t>
                      </a:r>
                      <a:r>
                        <a:rPr lang="en-US" sz="1200" dirty="0">
                          <a:latin typeface="+mn-lt"/>
                          <a:cs typeface="Courier New" panose="02070309020205020404" pitchFamily="49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MCHN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12-Machine Design Pac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SUD1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16-Sudoku &amp;</a:t>
                      </a:r>
                      <a:r>
                        <a:rPr lang="en-US" sz="1200" baseline="0" dirty="0"/>
                        <a:t> Sounds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4WIN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16-Connect Four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21745907"/>
                  </a:ext>
                </a:extLst>
              </a:tr>
              <a:tr h="26994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EENG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15-Electrical Eng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16-Mechanical Eng. SB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CRTO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10-Cryptography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AGAM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Action Games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GSWP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dirty="0"/>
                        <a:t>09</a:t>
                      </a:r>
                    </a:p>
                    <a:p>
                      <a:r>
                        <a:rPr lang="en-US" sz="1200" dirty="0"/>
                        <a:t>Swap Games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668046871"/>
                  </a:ext>
                </a:extLst>
              </a:tr>
              <a:tr h="26994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ETI9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16-ETSII-6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NBOD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06-N-Body 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11-Trekkies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449023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904819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57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4170766"/>
              </p:ext>
            </p:extLst>
          </p:nvPr>
        </p:nvGraphicFramePr>
        <p:xfrm>
          <a:off x="943819" y="1070395"/>
          <a:ext cx="10211212" cy="5125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5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1058">
                  <a:extLst>
                    <a:ext uri="{9D8B030D-6E8A-4147-A177-3AD203B41FA5}">
                      <a16:colId xmlns:a16="http://schemas.microsoft.com/office/drawing/2014/main" xmlns="" val="754492297"/>
                    </a:ext>
                  </a:extLst>
                </a:gridCol>
                <a:gridCol w="24760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63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438172003"/>
                    </a:ext>
                  </a:extLst>
                </a:gridCol>
                <a:gridCol w="8171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6034">
                  <a:extLst>
                    <a:ext uri="{9D8B030D-6E8A-4147-A177-3AD203B41FA5}">
                      <a16:colId xmlns:a16="http://schemas.microsoft.com/office/drawing/2014/main" xmlns="" val="3028845319"/>
                    </a:ext>
                  </a:extLst>
                </a:gridCol>
                <a:gridCol w="26361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4529">
                  <a:extLst>
                    <a:ext uri="{9D8B030D-6E8A-4147-A177-3AD203B41FA5}">
                      <a16:colId xmlns:a16="http://schemas.microsoft.com/office/drawing/2014/main" xmlns="" val="2169181246"/>
                    </a:ext>
                  </a:extLst>
                </a:gridCol>
              </a:tblGrid>
              <a:tr h="366118">
                <a:tc>
                  <a:txBody>
                    <a:bodyPr/>
                    <a:lstStyle/>
                    <a:p>
                      <a:r>
                        <a:rPr lang="en-US" dirty="0"/>
                        <a:t>IMDB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IMDB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6118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41AD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22/24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Advantage HP41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NAVI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Navigation Pac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6118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AUTO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Autostart HP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PETR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15/16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Petroleum Fluids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6118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AVIA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Aviation Pac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Real State Pac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6118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CIRC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Circuit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SECY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Securities Pac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6118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CLIN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Clinical Lab &amp; Nuclr.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STAN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Standard Apps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6118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FINA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Financial Decisions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STAT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Statistics Pac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6118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GAME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Games Pac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STRE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Stress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6118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HOME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Home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STRU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Structural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6118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MCHN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Machine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SURV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Surveying Pac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0891722"/>
                  </a:ext>
                </a:extLst>
              </a:tr>
              <a:tr h="366118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MATH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 Pac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4k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THER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Thermal &amp; Transport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4k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6118">
                <a:tc>
                  <a:txBody>
                    <a:bodyPr/>
                    <a:lstStyle/>
                    <a:p>
                      <a:r>
                        <a:rPr lang="de-DE" dirty="0">
                          <a:latin typeface="Courier New" pitchFamily="49" charset="0"/>
                          <a:cs typeface="Courier New" pitchFamily="49" charset="0"/>
                        </a:rPr>
                        <a:t>IPRT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IR-Printer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8k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EXIO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+mn-lt"/>
                          <a:cs typeface="Courier New" panose="02070309020205020404" pitchFamily="49" charset="0"/>
                        </a:rPr>
                        <a:t>23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Extended I/O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4k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6118">
                <a:tc>
                  <a:txBody>
                    <a:bodyPr/>
                    <a:lstStyle/>
                    <a:p>
                      <a:r>
                        <a:rPr lang="de-DE" dirty="0">
                          <a:latin typeface="Courier New" pitchFamily="49" charset="0"/>
                          <a:cs typeface="Courier New" pitchFamily="49" charset="0"/>
                        </a:rPr>
                        <a:t>RCRD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Card Reader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HPIL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0493203"/>
                  </a:ext>
                </a:extLst>
              </a:tr>
              <a:tr h="366118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HILM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HPIL Mass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Courier New" pitchFamily="49" charset="0"/>
                          <a:cs typeface="Courier New" pitchFamily="49" charset="0"/>
                        </a:rPr>
                        <a:t>PLOT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17/18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Plotter 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0770661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F8BA0EFE-07BE-434B-909D-90C830480CB0}"/>
              </a:ext>
            </a:extLst>
          </p:cNvPr>
          <p:cNvSpPr txBox="1">
            <a:spLocks/>
          </p:cNvSpPr>
          <p:nvPr/>
        </p:nvSpPr>
        <p:spPr>
          <a:xfrm>
            <a:off x="539651" y="262113"/>
            <a:ext cx="10515600" cy="8616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Appendix: HP Application Pac IMDB Reference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de-DE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2799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58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6864529"/>
              </p:ext>
            </p:extLst>
          </p:nvPr>
        </p:nvGraphicFramePr>
        <p:xfrm>
          <a:off x="481116" y="1123721"/>
          <a:ext cx="11171233" cy="4759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5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1058">
                  <a:extLst>
                    <a:ext uri="{9D8B030D-6E8A-4147-A177-3AD203B41FA5}">
                      <a16:colId xmlns:a16="http://schemas.microsoft.com/office/drawing/2014/main" xmlns="" val="985267573"/>
                    </a:ext>
                  </a:extLst>
                </a:gridCol>
                <a:gridCol w="2853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17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438172003"/>
                    </a:ext>
                  </a:extLst>
                </a:gridCol>
                <a:gridCol w="8131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1058">
                  <a:extLst>
                    <a:ext uri="{9D8B030D-6E8A-4147-A177-3AD203B41FA5}">
                      <a16:colId xmlns:a16="http://schemas.microsoft.com/office/drawing/2014/main" xmlns="" val="1421599327"/>
                    </a:ext>
                  </a:extLst>
                </a:gridCol>
                <a:gridCol w="34028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4468">
                  <a:extLst>
                    <a:ext uri="{9D8B030D-6E8A-4147-A177-3AD203B41FA5}">
                      <a16:colId xmlns:a16="http://schemas.microsoft.com/office/drawing/2014/main" xmlns="" val="2169181246"/>
                    </a:ext>
                  </a:extLst>
                </a:gridCol>
              </a:tblGrid>
              <a:tr h="366118">
                <a:tc>
                  <a:txBody>
                    <a:bodyPr/>
                    <a:lstStyle/>
                    <a:p>
                      <a:r>
                        <a:rPr lang="en-US" dirty="0"/>
                        <a:t>IMDB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IMDB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XROM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6118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ANTS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Antennas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HVAC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Heating, Ventilation &amp; </a:t>
                      </a:r>
                      <a:r>
                        <a:rPr lang="en-US" dirty="0" err="1"/>
                        <a:t>AirCon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6118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CNTL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Control</a:t>
                      </a:r>
                      <a:r>
                        <a:rPr lang="en-US" baseline="0" dirty="0"/>
                        <a:t> Systems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BSMS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Business, Sales, Mktg. &amp; Stats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6118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EENF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Electrical Engineering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LNDL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Lendi</a:t>
                      </a:r>
                      <a:r>
                        <a:rPr lang="en-US" baseline="0" dirty="0"/>
                        <a:t>ng &amp; </a:t>
                      </a:r>
                      <a:r>
                        <a:rPr lang="en-US" dirty="0"/>
                        <a:t>Lease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6118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MENG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Mechanical Engineering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TEST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 Statistics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6118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OPTO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Optometry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GEOM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Geometry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6118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PHYH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Physics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HMAT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High-Level Math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6118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FDYN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Fluid Dynamics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LENG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Solar Engineering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6118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Chemistry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GSB2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Games Solutions Book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6118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CENG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Chemical Engineering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CLND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HP Calendar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0891722"/>
                  </a:ext>
                </a:extLst>
              </a:tr>
              <a:tr h="366118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CIVI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Civil Engineering</a:t>
                      </a:r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4k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TIME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Timer Solution</a:t>
                      </a:r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4k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6118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CIVU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Civil Engineering Collection</a:t>
                      </a:r>
                      <a:endParaRPr lang="de-D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8k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ISOL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Interchangeable Sols / Eqn. Library</a:t>
                      </a:r>
                      <a:endParaRPr lang="de-D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4k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6118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SESA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Structural Solutions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itchFamily="49" charset="0"/>
                          <a:cs typeface="Courier New" pitchFamily="49" charset="0"/>
                        </a:rPr>
                        <a:t>----</a:t>
                      </a:r>
                      <a:endParaRPr lang="de-DE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HP Structural</a:t>
                      </a:r>
                      <a:r>
                        <a:rPr lang="en-US" baseline="0" dirty="0"/>
                        <a:t> Design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0493203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F8BA0EFE-07BE-434B-909D-90C830480CB0}"/>
              </a:ext>
            </a:extLst>
          </p:cNvPr>
          <p:cNvSpPr txBox="1">
            <a:spLocks/>
          </p:cNvSpPr>
          <p:nvPr/>
        </p:nvSpPr>
        <p:spPr>
          <a:xfrm>
            <a:off x="539651" y="262113"/>
            <a:ext cx="10515600" cy="8616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Appendix: HP Solution Books IMDB Reference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de-DE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59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5368637"/>
              </p:ext>
            </p:extLst>
          </p:nvPr>
        </p:nvGraphicFramePr>
        <p:xfrm>
          <a:off x="481116" y="1123721"/>
          <a:ext cx="11255694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9735">
                  <a:extLst>
                    <a:ext uri="{9D8B030D-6E8A-4147-A177-3AD203B41FA5}">
                      <a16:colId xmlns:a16="http://schemas.microsoft.com/office/drawing/2014/main" xmlns="" val="985267573"/>
                    </a:ext>
                  </a:extLst>
                </a:gridCol>
                <a:gridCol w="29486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07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9969">
                  <a:extLst>
                    <a:ext uri="{9D8B030D-6E8A-4147-A177-3AD203B41FA5}">
                      <a16:colId xmlns:a16="http://schemas.microsoft.com/office/drawing/2014/main" xmlns="" val="3438172003"/>
                    </a:ext>
                  </a:extLst>
                </a:gridCol>
                <a:gridCol w="8118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9735">
                  <a:extLst>
                    <a:ext uri="{9D8B030D-6E8A-4147-A177-3AD203B41FA5}">
                      <a16:colId xmlns:a16="http://schemas.microsoft.com/office/drawing/2014/main" xmlns="" val="1421599327"/>
                    </a:ext>
                  </a:extLst>
                </a:gridCol>
                <a:gridCol w="33975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3376">
                  <a:extLst>
                    <a:ext uri="{9D8B030D-6E8A-4147-A177-3AD203B41FA5}">
                      <a16:colId xmlns:a16="http://schemas.microsoft.com/office/drawing/2014/main" xmlns="" val="2169181246"/>
                    </a:ext>
                  </a:extLst>
                </a:gridCol>
              </a:tblGrid>
              <a:tr h="333045">
                <a:tc>
                  <a:txBody>
                    <a:bodyPr/>
                    <a:lstStyle/>
                    <a:p>
                      <a:r>
                        <a:rPr lang="en-US" sz="1600" dirty="0"/>
                        <a:t>IMDB</a:t>
                      </a:r>
                      <a:endParaRPr lang="de-DE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XROM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  <a:endParaRPr lang="de-DE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Size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IMDB</a:t>
                      </a:r>
                      <a:endParaRPr lang="de-DE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XROM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  <a:endParaRPr lang="de-DE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Size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Math Pac 1D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POLY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6/9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Polynomials 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HMAT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High-Level Math Sol. Book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BESL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Bessel 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GEOM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Geometry Sol. Book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Integrator 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4ZDL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41Z Deluxe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16k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Differential Equations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3857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SM44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SandMath 4x4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SPEC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Spectral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4MTI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22/24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SandMatrix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16k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JMAT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JMB 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ADVG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Advantage 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JMTX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JMB Matrix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Vector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NONL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Non-Linear 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EPTC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Elliptic ROM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GMTH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11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Geometry-11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0891722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SERI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Area, Sums &amp; Series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VONK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Coert Vonk Collection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SIHP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Solve &amp; Integrate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NTHY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16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Number Theory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IERR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ierf</a:t>
                      </a:r>
                      <a:r>
                        <a:rPr lang="en-US" sz="1600" dirty="0"/>
                        <a:t> 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LPLC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Laplace Transform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0493203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RCSN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Recursion &amp; Modular 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3SWP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12/13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Swap Math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0963256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FRID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Fractional Integro-Differentiation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QMTH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PRISMA Math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3122554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F8BA0EFE-07BE-434B-909D-90C830480CB0}"/>
              </a:ext>
            </a:extLst>
          </p:cNvPr>
          <p:cNvSpPr txBox="1">
            <a:spLocks/>
          </p:cNvSpPr>
          <p:nvPr/>
        </p:nvSpPr>
        <p:spPr>
          <a:xfrm>
            <a:off x="539651" y="262113"/>
            <a:ext cx="10515600" cy="8616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Appendix: Math ROMS IMDB Reference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de-DE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481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F4806C6E-37BA-4D33-BF85-DF5F7D8BE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51" y="240079"/>
            <a:ext cx="10515600" cy="643059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Last (Sub)Function Storage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782DD954-DF66-45DD-B0A1-9E7B02B23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7506799"/>
              </p:ext>
            </p:extLst>
          </p:nvPr>
        </p:nvGraphicFramePr>
        <p:xfrm>
          <a:off x="936433" y="1585439"/>
          <a:ext cx="4801520" cy="2091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5965">
                  <a:extLst>
                    <a:ext uri="{9D8B030D-6E8A-4147-A177-3AD203B41FA5}">
                      <a16:colId xmlns:a16="http://schemas.microsoft.com/office/drawing/2014/main" xmlns="" val="3224384124"/>
                    </a:ext>
                  </a:extLst>
                </a:gridCol>
                <a:gridCol w="835965">
                  <a:extLst>
                    <a:ext uri="{9D8B030D-6E8A-4147-A177-3AD203B41FA5}">
                      <a16:colId xmlns:a16="http://schemas.microsoft.com/office/drawing/2014/main" xmlns="" val="4177669295"/>
                    </a:ext>
                  </a:extLst>
                </a:gridCol>
                <a:gridCol w="1016458">
                  <a:extLst>
                    <a:ext uri="{9D8B030D-6E8A-4147-A177-3AD203B41FA5}">
                      <a16:colId xmlns:a16="http://schemas.microsoft.com/office/drawing/2014/main" xmlns="" val="1138845484"/>
                    </a:ext>
                  </a:extLst>
                </a:gridCol>
                <a:gridCol w="2113132">
                  <a:extLst>
                    <a:ext uri="{9D8B030D-6E8A-4147-A177-3AD203B41FA5}">
                      <a16:colId xmlns:a16="http://schemas.microsoft.com/office/drawing/2014/main" xmlns="" val="387457524"/>
                    </a:ext>
                  </a:extLst>
                </a:gridCol>
              </a:tblGrid>
              <a:tr h="2987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Buffer id#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Buffer Reg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Used  by: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77846319"/>
                  </a:ext>
                </a:extLst>
              </a:tr>
              <a:tr h="298799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ID# or Name$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CL-</a:t>
                      </a:r>
                      <a:r>
                        <a:rPr lang="en-US" sz="1100" dirty="0" err="1">
                          <a:effectLst/>
                        </a:rPr>
                        <a:t>Xmem</a:t>
                      </a:r>
                      <a:r>
                        <a:rPr lang="en-US" sz="1100" dirty="0">
                          <a:effectLst/>
                        </a:rPr>
                        <a:t> / </a:t>
                      </a:r>
                      <a:r>
                        <a:rPr lang="en-US" sz="1100" dirty="0" err="1">
                          <a:effectLst/>
                        </a:rPr>
                        <a:t>WarpCore</a:t>
                      </a:r>
                      <a:r>
                        <a:rPr lang="en-US" sz="1100" dirty="0">
                          <a:effectLst/>
                        </a:rPr>
                        <a:t> / GJM ROM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9416653"/>
                  </a:ext>
                </a:extLst>
              </a:tr>
              <a:tr h="298799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ID# or Name$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SandMatrix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41727756"/>
                  </a:ext>
                </a:extLst>
              </a:tr>
              <a:tr h="298799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ID# or Name$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SandMath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49083411"/>
                  </a:ext>
                </a:extLst>
              </a:tr>
              <a:tr h="298799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ID# or Name$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PowerCL / AMC_OS/X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74974983"/>
                  </a:ext>
                </a:extLst>
              </a:tr>
              <a:tr h="298799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ID# or Name$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41Z Deluxe / 16C Emulator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94390928"/>
                  </a:ext>
                </a:extLst>
              </a:tr>
              <a:tr h="298799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ID#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Header – Standard 41Z Module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705140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351AE0F-AA77-4495-9BF4-C54533DA9E27}"/>
              </a:ext>
            </a:extLst>
          </p:cNvPr>
          <p:cNvSpPr txBox="1"/>
          <p:nvPr/>
        </p:nvSpPr>
        <p:spPr>
          <a:xfrm>
            <a:off x="1476260" y="1234651"/>
            <a:ext cx="388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LASTF from individual Launchers (*)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9850D962-6F12-4D8B-AF71-AEF9D086C5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488812"/>
              </p:ext>
            </p:extLst>
          </p:nvPr>
        </p:nvGraphicFramePr>
        <p:xfrm>
          <a:off x="975464" y="4299170"/>
          <a:ext cx="4722602" cy="2091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3094">
                  <a:extLst>
                    <a:ext uri="{9D8B030D-6E8A-4147-A177-3AD203B41FA5}">
                      <a16:colId xmlns:a16="http://schemas.microsoft.com/office/drawing/2014/main" xmlns="" val="2988729653"/>
                    </a:ext>
                  </a:extLst>
                </a:gridCol>
                <a:gridCol w="759175">
                  <a:extLst>
                    <a:ext uri="{9D8B030D-6E8A-4147-A177-3AD203B41FA5}">
                      <a16:colId xmlns:a16="http://schemas.microsoft.com/office/drawing/2014/main" xmlns="" val="417766929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1138845484"/>
                    </a:ext>
                  </a:extLst>
                </a:gridCol>
                <a:gridCol w="2023533">
                  <a:extLst>
                    <a:ext uri="{9D8B030D-6E8A-4147-A177-3AD203B41FA5}">
                      <a16:colId xmlns:a16="http://schemas.microsoft.com/office/drawing/2014/main" xmlns="" val="387457524"/>
                    </a:ext>
                  </a:extLst>
                </a:gridCol>
              </a:tblGrid>
              <a:tr h="2987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Buffer id#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Buffer Reg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Used  for: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77846319"/>
                  </a:ext>
                </a:extLst>
              </a:tr>
              <a:tr h="298799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ID# or Name$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Fifth function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9416653"/>
                  </a:ext>
                </a:extLst>
              </a:tr>
              <a:tr h="298799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ID# or Name$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Fourth function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41727756"/>
                  </a:ext>
                </a:extLst>
              </a:tr>
              <a:tr h="298799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ID# or Name$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Third function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49083411"/>
                  </a:ext>
                </a:extLst>
              </a:tr>
              <a:tr h="298799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ID# or Name$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 function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74974983"/>
                  </a:ext>
                </a:extLst>
              </a:tr>
              <a:tr h="298799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ID# or Name$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 function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94390928"/>
                  </a:ext>
                </a:extLst>
              </a:tr>
              <a:tr h="298799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Header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705140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FD04817-FAD8-452F-9EB0-93639071C4A9}"/>
              </a:ext>
            </a:extLst>
          </p:cNvPr>
          <p:cNvSpPr txBox="1"/>
          <p:nvPr/>
        </p:nvSpPr>
        <p:spPr>
          <a:xfrm>
            <a:off x="1876120" y="3946590"/>
            <a:ext cx="388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LAST5 from XEQ+ / XEQ$   --  “LIFO”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B5C703E-7614-4567-96C2-82890B1BF594}"/>
              </a:ext>
            </a:extLst>
          </p:cNvPr>
          <p:cNvSpPr txBox="1"/>
          <p:nvPr/>
        </p:nvSpPr>
        <p:spPr>
          <a:xfrm>
            <a:off x="940289" y="3683240"/>
            <a:ext cx="3888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(*) See tables in next slides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183D542C-6315-4192-86C7-75B39AAA8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0834592"/>
              </p:ext>
            </p:extLst>
          </p:nvPr>
        </p:nvGraphicFramePr>
        <p:xfrm>
          <a:off x="6430603" y="1577974"/>
          <a:ext cx="4274494" cy="2091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0250">
                  <a:extLst>
                    <a:ext uri="{9D8B030D-6E8A-4147-A177-3AD203B41FA5}">
                      <a16:colId xmlns:a16="http://schemas.microsoft.com/office/drawing/2014/main" xmlns="" val="2988729653"/>
                    </a:ext>
                  </a:extLst>
                </a:gridCol>
                <a:gridCol w="790250">
                  <a:extLst>
                    <a:ext uri="{9D8B030D-6E8A-4147-A177-3AD203B41FA5}">
                      <a16:colId xmlns:a16="http://schemas.microsoft.com/office/drawing/2014/main" xmlns="" val="4177669295"/>
                    </a:ext>
                  </a:extLst>
                </a:gridCol>
                <a:gridCol w="960873">
                  <a:extLst>
                    <a:ext uri="{9D8B030D-6E8A-4147-A177-3AD203B41FA5}">
                      <a16:colId xmlns:a16="http://schemas.microsoft.com/office/drawing/2014/main" xmlns="" val="1138845484"/>
                    </a:ext>
                  </a:extLst>
                </a:gridCol>
                <a:gridCol w="1733121">
                  <a:extLst>
                    <a:ext uri="{9D8B030D-6E8A-4147-A177-3AD203B41FA5}">
                      <a16:colId xmlns:a16="http://schemas.microsoft.com/office/drawing/2014/main" xmlns="" val="387457524"/>
                    </a:ext>
                  </a:extLst>
                </a:gridCol>
              </a:tblGrid>
              <a:tr h="2987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Buffer id#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Buffer Reg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Used  for: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77846319"/>
                  </a:ext>
                </a:extLst>
              </a:tr>
              <a:tr h="298799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BCD value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L-Reg / “e”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9416653"/>
                  </a:ext>
                </a:extLst>
              </a:tr>
              <a:tr h="298799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BCD value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T-Reg / “d”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41727756"/>
                  </a:ext>
                </a:extLst>
              </a:tr>
              <a:tr h="298799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BCD value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Z-Reg / “c”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49083411"/>
                  </a:ext>
                </a:extLst>
              </a:tr>
              <a:tr h="298799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BCD value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Y-Reg / “b”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74974983"/>
                  </a:ext>
                </a:extLst>
              </a:tr>
              <a:tr h="298799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BCD value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X-Reg / “a”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94390928"/>
                  </a:ext>
                </a:extLst>
              </a:tr>
              <a:tr h="298799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Header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7051402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F726784-6269-4ECA-830B-30107F103E09}"/>
              </a:ext>
            </a:extLst>
          </p:cNvPr>
          <p:cNvSpPr txBox="1"/>
          <p:nvPr/>
        </p:nvSpPr>
        <p:spPr>
          <a:xfrm>
            <a:off x="6739359" y="1216992"/>
            <a:ext cx="388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Shadow Stack / Evaluation </a:t>
            </a:r>
            <a:r>
              <a:rPr lang="en-US" dirty="0" err="1"/>
              <a:t>Vars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AC7B67E-AB13-4AD6-9624-2EC949FE984F}"/>
              </a:ext>
            </a:extLst>
          </p:cNvPr>
          <p:cNvSpPr txBox="1"/>
          <p:nvPr/>
        </p:nvSpPr>
        <p:spPr>
          <a:xfrm>
            <a:off x="664857" y="774992"/>
            <a:ext cx="388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Beware of double-duty buffers !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92EB3C77-B81D-4A9F-98D4-19EEF8C88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546FA52-F6CD-4483-8F51-8A0096322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183D542C-6315-4192-86C7-75B39AAA8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2124287"/>
              </p:ext>
            </p:extLst>
          </p:nvPr>
        </p:nvGraphicFramePr>
        <p:xfrm>
          <a:off x="6418880" y="4314336"/>
          <a:ext cx="4274494" cy="2091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0250">
                  <a:extLst>
                    <a:ext uri="{9D8B030D-6E8A-4147-A177-3AD203B41FA5}">
                      <a16:colId xmlns:a16="http://schemas.microsoft.com/office/drawing/2014/main" xmlns="" val="2988729653"/>
                    </a:ext>
                  </a:extLst>
                </a:gridCol>
                <a:gridCol w="790250">
                  <a:extLst>
                    <a:ext uri="{9D8B030D-6E8A-4147-A177-3AD203B41FA5}">
                      <a16:colId xmlns:a16="http://schemas.microsoft.com/office/drawing/2014/main" xmlns="" val="4177669295"/>
                    </a:ext>
                  </a:extLst>
                </a:gridCol>
                <a:gridCol w="960873">
                  <a:extLst>
                    <a:ext uri="{9D8B030D-6E8A-4147-A177-3AD203B41FA5}">
                      <a16:colId xmlns:a16="http://schemas.microsoft.com/office/drawing/2014/main" xmlns="" val="1138845484"/>
                    </a:ext>
                  </a:extLst>
                </a:gridCol>
                <a:gridCol w="1733121">
                  <a:extLst>
                    <a:ext uri="{9D8B030D-6E8A-4147-A177-3AD203B41FA5}">
                      <a16:colId xmlns:a16="http://schemas.microsoft.com/office/drawing/2014/main" xmlns="" val="387457524"/>
                    </a:ext>
                  </a:extLst>
                </a:gridCol>
              </a:tblGrid>
              <a:tr h="2987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Buffer id#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Buffer Reg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Used  for: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77846319"/>
                  </a:ext>
                </a:extLst>
              </a:tr>
              <a:tr h="298799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bR5 value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29416653"/>
                  </a:ext>
                </a:extLst>
              </a:tr>
              <a:tr h="298799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bR4 value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741727756"/>
                  </a:ext>
                </a:extLst>
              </a:tr>
              <a:tr h="298799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bR3 value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749083411"/>
                  </a:ext>
                </a:extLst>
              </a:tr>
              <a:tr h="298799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bR2 value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reg 10(a)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074974983"/>
                  </a:ext>
                </a:extLst>
              </a:tr>
              <a:tr h="298799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bR1 value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reg 11(b)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494390928"/>
                  </a:ext>
                </a:extLst>
              </a:tr>
              <a:tr h="298799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SEL# pointer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970514026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F726784-6269-4ECA-830B-30107F103E09}"/>
              </a:ext>
            </a:extLst>
          </p:cNvPr>
          <p:cNvSpPr txBox="1"/>
          <p:nvPr/>
        </p:nvSpPr>
        <p:spPr>
          <a:xfrm>
            <a:off x="6741313" y="3907048"/>
            <a:ext cx="388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Emergency  Storage – RTN Stack</a:t>
            </a:r>
          </a:p>
        </p:txBody>
      </p:sp>
    </p:spTree>
    <p:extLst>
      <p:ext uri="{BB962C8B-B14F-4D97-AF65-F5344CB8AC3E}">
        <p14:creationId xmlns:p14="http://schemas.microsoft.com/office/powerpoint/2010/main" xmlns="" val="42684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60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4065619"/>
              </p:ext>
            </p:extLst>
          </p:nvPr>
        </p:nvGraphicFramePr>
        <p:xfrm>
          <a:off x="481116" y="1123721"/>
          <a:ext cx="11471416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9735">
                  <a:extLst>
                    <a:ext uri="{9D8B030D-6E8A-4147-A177-3AD203B41FA5}">
                      <a16:colId xmlns:a16="http://schemas.microsoft.com/office/drawing/2014/main" xmlns="" val="985267573"/>
                    </a:ext>
                  </a:extLst>
                </a:gridCol>
                <a:gridCol w="29486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07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9969">
                  <a:extLst>
                    <a:ext uri="{9D8B030D-6E8A-4147-A177-3AD203B41FA5}">
                      <a16:colId xmlns:a16="http://schemas.microsoft.com/office/drawing/2014/main" xmlns="" val="3438172003"/>
                    </a:ext>
                  </a:extLst>
                </a:gridCol>
                <a:gridCol w="7478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9442">
                  <a:extLst>
                    <a:ext uri="{9D8B030D-6E8A-4147-A177-3AD203B41FA5}">
                      <a16:colId xmlns:a16="http://schemas.microsoft.com/office/drawing/2014/main" xmlns="" val="1421599327"/>
                    </a:ext>
                  </a:extLst>
                </a:gridCol>
                <a:gridCol w="33975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3376">
                  <a:extLst>
                    <a:ext uri="{9D8B030D-6E8A-4147-A177-3AD203B41FA5}">
                      <a16:colId xmlns:a16="http://schemas.microsoft.com/office/drawing/2014/main" xmlns="" val="2169181246"/>
                    </a:ext>
                  </a:extLst>
                </a:gridCol>
              </a:tblGrid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IMDB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XROM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Size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IMDB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XROM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Size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STAT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Statistics Pac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SMPL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Simplex 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XTAT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Extended Stats 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SHTZ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Spreadsheet 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TVMY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Time Value of Money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BVLU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Business 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CURV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Curve Fitting 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CMGT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Capital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385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TEST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Test Statistics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FCS1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Market Forecaster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BSMS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Business, Sales, Mktg. &amp; Stats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HPPA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Hypothetical Probate 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LNDL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Lendi</a:t>
                      </a:r>
                      <a:r>
                        <a:rPr lang="en-US" sz="1600" baseline="0" dirty="0"/>
                        <a:t>ng &amp; </a:t>
                      </a:r>
                      <a:r>
                        <a:rPr lang="en-US" sz="1600" dirty="0"/>
                        <a:t>Lease Sol. Book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Racetrack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HOME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Home Management Pac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Data &amp; Statistics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FINA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Financial Decisions Pac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BBSC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11-14</a:t>
                      </a:r>
                      <a:endParaRPr lang="en-US" sz="16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Banken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/>
                        <a:t>Beratung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smtClean="0"/>
                        <a:t>Service</a:t>
                      </a:r>
                      <a:endParaRPr lang="en-US" sz="16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16k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0891722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Real State Pac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BSHM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31/15/16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Bausparkasse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Schwäbisch</a:t>
                      </a:r>
                      <a:r>
                        <a:rPr lang="en-US" sz="1600" dirty="0" smtClean="0"/>
                        <a:t> Hall 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12k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SECY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19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Securities Pac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PPC9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9/13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PPC Statistics Programs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AFIN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Auto </a:t>
                      </a:r>
                      <a:r>
                        <a:rPr lang="de-DE" sz="1600" dirty="0" smtClean="0"/>
                        <a:t>Financing (GMAC)</a:t>
                      </a:r>
                      <a:endParaRPr lang="de-DE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DMND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31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Diamond Teller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952468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GMAT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</a:t>
                      </a:r>
                      <a:endParaRPr lang="de-DE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GM Auto Leasing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dirty="0" smtClean="0"/>
                        <a:t>GMAC2)</a:t>
                      </a:r>
                      <a:endParaRPr lang="de-DE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4k</a:t>
                      </a:r>
                      <a:endParaRPr lang="de-DE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SMCH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21/31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Speed Machine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6573386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GMAT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21/31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GM Auto </a:t>
                      </a:r>
                      <a:r>
                        <a:rPr lang="de-DE" sz="1600" dirty="0" smtClean="0"/>
                        <a:t>Leasing (GMAC3)</a:t>
                      </a:r>
                      <a:endParaRPr lang="de-DE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IMS4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31/21</a:t>
                      </a:r>
                      <a:endParaRPr lang="de-DE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IMS</a:t>
                      </a:r>
                      <a:r>
                        <a:rPr lang="en-US" sz="1600" baseline="0" dirty="0" smtClean="0"/>
                        <a:t> Media </a:t>
                      </a:r>
                      <a:r>
                        <a:rPr lang="en-US" sz="1600" dirty="0" smtClean="0"/>
                        <a:t>Reach &amp; Frequency</a:t>
                      </a:r>
                      <a:endParaRPr lang="de-DE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8k</a:t>
                      </a:r>
                      <a:endParaRPr lang="de-DE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F8BA0EFE-07BE-434B-909D-90C830480CB0}"/>
              </a:ext>
            </a:extLst>
          </p:cNvPr>
          <p:cNvSpPr txBox="1">
            <a:spLocks/>
          </p:cNvSpPr>
          <p:nvPr/>
        </p:nvSpPr>
        <p:spPr>
          <a:xfrm>
            <a:off x="539651" y="262113"/>
            <a:ext cx="10515600" cy="8616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Appendix: Statistics &amp; Finance IMDB Reference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de-DE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85132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61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309689"/>
              </p:ext>
            </p:extLst>
          </p:nvPr>
        </p:nvGraphicFramePr>
        <p:xfrm>
          <a:off x="481116" y="1123721"/>
          <a:ext cx="11255694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9735">
                  <a:extLst>
                    <a:ext uri="{9D8B030D-6E8A-4147-A177-3AD203B41FA5}">
                      <a16:colId xmlns:a16="http://schemas.microsoft.com/office/drawing/2014/main" xmlns="" val="985267573"/>
                    </a:ext>
                  </a:extLst>
                </a:gridCol>
                <a:gridCol w="29486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07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9969">
                  <a:extLst>
                    <a:ext uri="{9D8B030D-6E8A-4147-A177-3AD203B41FA5}">
                      <a16:colId xmlns:a16="http://schemas.microsoft.com/office/drawing/2014/main" xmlns="" val="3438172003"/>
                    </a:ext>
                  </a:extLst>
                </a:gridCol>
                <a:gridCol w="8118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9735">
                  <a:extLst>
                    <a:ext uri="{9D8B030D-6E8A-4147-A177-3AD203B41FA5}">
                      <a16:colId xmlns:a16="http://schemas.microsoft.com/office/drawing/2014/main" xmlns="" val="1421599327"/>
                    </a:ext>
                  </a:extLst>
                </a:gridCol>
                <a:gridCol w="33975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3376">
                  <a:extLst>
                    <a:ext uri="{9D8B030D-6E8A-4147-A177-3AD203B41FA5}">
                      <a16:colId xmlns:a16="http://schemas.microsoft.com/office/drawing/2014/main" xmlns="" val="2169181246"/>
                    </a:ext>
                  </a:extLst>
                </a:gridCol>
              </a:tblGrid>
              <a:tr h="333045">
                <a:tc>
                  <a:txBody>
                    <a:bodyPr/>
                    <a:lstStyle/>
                    <a:p>
                      <a:r>
                        <a:rPr lang="en-US" sz="1600" dirty="0"/>
                        <a:t>IMDB</a:t>
                      </a:r>
                      <a:endParaRPr lang="de-DE" sz="1600" dirty="0"/>
                    </a:p>
                  </a:txBody>
                  <a:tcPr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XROM</a:t>
                      </a:r>
                    </a:p>
                  </a:txBody>
                  <a:tcPr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  <a:endParaRPr lang="de-DE" sz="1600" dirty="0"/>
                    </a:p>
                  </a:txBody>
                  <a:tcPr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Size</a:t>
                      </a:r>
                    </a:p>
                  </a:txBody>
                  <a:tcPr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IMDB</a:t>
                      </a:r>
                      <a:endParaRPr lang="de-DE" sz="1600" dirty="0"/>
                    </a:p>
                  </a:txBody>
                  <a:tcPr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XROM</a:t>
                      </a:r>
                    </a:p>
                  </a:txBody>
                  <a:tcPr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  <a:endParaRPr lang="de-DE" sz="1600" dirty="0"/>
                    </a:p>
                  </a:txBody>
                  <a:tcPr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Size</a:t>
                      </a:r>
                    </a:p>
                  </a:txBody>
                  <a:tcPr>
                    <a:solidFill>
                      <a:srgbClr val="33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MCHN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Machine 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Design Pac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OILW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21/31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Oil 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000FF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PETR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16/16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Petroleum Fluids Pac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NEA1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21/31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SNEAP 1- Rheofluidics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16k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STRE</a:t>
                      </a:r>
                      <a:endParaRPr lang="de-DE" sz="1600" dirty="0">
                        <a:solidFill>
                          <a:srgbClr val="0000FF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Stress </a:t>
                      </a:r>
                      <a:r>
                        <a:rPr lang="de-DE" sz="1600" dirty="0" smtClean="0">
                          <a:solidFill>
                            <a:srgbClr val="0000FF"/>
                          </a:solidFill>
                        </a:rPr>
                        <a:t>Analysis Pac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NEA2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11/10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SNEAP 2- Rheofluidics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16k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THER</a:t>
                      </a:r>
                      <a:endParaRPr lang="de-DE" sz="1600" dirty="0">
                        <a:solidFill>
                          <a:srgbClr val="0000FF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Thermal &amp; </a:t>
                      </a:r>
                      <a:r>
                        <a:rPr lang="de-DE" sz="1600" dirty="0" smtClean="0">
                          <a:solidFill>
                            <a:srgbClr val="0000FF"/>
                          </a:solidFill>
                        </a:rPr>
                        <a:t>Transport Science Pac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NEA3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13/14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SNEAP 3- Rheofluidics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16k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385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MENG</a:t>
                      </a:r>
                      <a:endParaRPr lang="de-DE" sz="1600" dirty="0">
                        <a:solidFill>
                          <a:srgbClr val="0000FF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Mechanical 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Engineering Sols.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BUD1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10/21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Buderus-1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FDYN</a:t>
                      </a:r>
                      <a:endParaRPr lang="de-DE" sz="1600" dirty="0">
                        <a:solidFill>
                          <a:srgbClr val="0000FF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Fluid 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Dynamics Solutions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BUD2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15/16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Buderus-2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HCMP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HydraComp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BUD3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Buderus-3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STEQ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Steam 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OTRP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Oventrop Ventil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ETI3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ETSII-3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ourier New" pitchFamily="49" charset="0"/>
                          <a:cs typeface="Courier New" pitchFamily="49" charset="0"/>
                        </a:rPr>
                        <a:t>MWK3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10</a:t>
                      </a:r>
                      <a:endParaRPr lang="de-DE" sz="16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MWK-3</a:t>
                      </a:r>
                      <a:endParaRPr lang="de-DE" sz="16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4k</a:t>
                      </a:r>
                      <a:endParaRPr lang="de-DE" sz="16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0891722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ETI4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8/14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ETSII-4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MWK4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21/31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MWK-4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GASL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1/2/3/4</a:t>
                      </a:r>
                      <a:endParaRPr lang="de-DE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GasProp-1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16k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VOI1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Reservoir Engineering – 1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8k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GASU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5/6/7/8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GasProp-2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16k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VOI3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Reservoir Engineering –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0493203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SGSG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VOI5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Reservoir Engineering - 3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0963256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CVPK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21/31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Cv Pack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DRPS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Drilling Rig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3122554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FAIR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21/31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Fairfield Gear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CAB4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21/31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Schenk CAB-41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9773441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F8BA0EFE-07BE-434B-909D-90C830480CB0}"/>
              </a:ext>
            </a:extLst>
          </p:cNvPr>
          <p:cNvSpPr txBox="1">
            <a:spLocks/>
          </p:cNvSpPr>
          <p:nvPr/>
        </p:nvSpPr>
        <p:spPr>
          <a:xfrm>
            <a:off x="539651" y="262113"/>
            <a:ext cx="10515600" cy="8616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Appendix: Mechanical Engineering Reference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de-DE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8980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62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1285262"/>
              </p:ext>
            </p:extLst>
          </p:nvPr>
        </p:nvGraphicFramePr>
        <p:xfrm>
          <a:off x="481116" y="1123721"/>
          <a:ext cx="11255694" cy="5072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1764">
                  <a:extLst>
                    <a:ext uri="{9D8B030D-6E8A-4147-A177-3AD203B41FA5}">
                      <a16:colId xmlns:a16="http://schemas.microsoft.com/office/drawing/2014/main" xmlns="" val="985267573"/>
                    </a:ext>
                  </a:extLst>
                </a:gridCol>
                <a:gridCol w="32064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1648">
                  <a:extLst>
                    <a:ext uri="{9D8B030D-6E8A-4147-A177-3AD203B41FA5}">
                      <a16:colId xmlns:a16="http://schemas.microsoft.com/office/drawing/2014/main" xmlns="" val="3438172003"/>
                    </a:ext>
                  </a:extLst>
                </a:gridCol>
                <a:gridCol w="707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6864">
                  <a:extLst>
                    <a:ext uri="{9D8B030D-6E8A-4147-A177-3AD203B41FA5}">
                      <a16:colId xmlns:a16="http://schemas.microsoft.com/office/drawing/2014/main" xmlns="" val="1421599327"/>
                    </a:ext>
                  </a:extLst>
                </a:gridCol>
                <a:gridCol w="33137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3376">
                  <a:extLst>
                    <a:ext uri="{9D8B030D-6E8A-4147-A177-3AD203B41FA5}">
                      <a16:colId xmlns:a16="http://schemas.microsoft.com/office/drawing/2014/main" xmlns="" val="2169181246"/>
                    </a:ext>
                  </a:extLst>
                </a:gridCol>
              </a:tblGrid>
              <a:tr h="333045">
                <a:tc>
                  <a:txBody>
                    <a:bodyPr/>
                    <a:lstStyle/>
                    <a:p>
                      <a:r>
                        <a:rPr lang="en-US" sz="1600" dirty="0"/>
                        <a:t>IMDB</a:t>
                      </a:r>
                      <a:endParaRPr lang="de-DE" sz="1600" dirty="0"/>
                    </a:p>
                  </a:txBody>
                  <a:tcPr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XROM</a:t>
                      </a:r>
                    </a:p>
                  </a:txBody>
                  <a:tcPr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  <a:endParaRPr lang="de-DE" sz="1600" dirty="0"/>
                    </a:p>
                  </a:txBody>
                  <a:tcPr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Size</a:t>
                      </a:r>
                    </a:p>
                  </a:txBody>
                  <a:tcPr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IMDB</a:t>
                      </a:r>
                      <a:endParaRPr lang="de-DE" sz="1600" dirty="0"/>
                    </a:p>
                  </a:txBody>
                  <a:tcPr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XROM</a:t>
                      </a:r>
                    </a:p>
                  </a:txBody>
                  <a:tcPr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  <a:endParaRPr lang="de-DE" sz="1600" dirty="0"/>
                    </a:p>
                  </a:txBody>
                  <a:tcPr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Size</a:t>
                      </a:r>
                    </a:p>
                  </a:txBody>
                  <a:tcPr>
                    <a:solidFill>
                      <a:srgbClr val="33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STRU</a:t>
                      </a:r>
                      <a:endParaRPr lang="de-DE" sz="1600" dirty="0">
                        <a:solidFill>
                          <a:srgbClr val="0000FF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7/19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Structural Analysis Pac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MILE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21/31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Military 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CIVI</a:t>
                      </a:r>
                      <a:endParaRPr lang="de-DE" sz="1600" dirty="0">
                        <a:solidFill>
                          <a:srgbClr val="0000FF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Civil Engineering Solutions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AFDE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16/17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Artillery Fire Data Computer - 1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CIVU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Civil Engineering Collection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AFDF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Artillery Fire Data Computer - 2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SESA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Structural Solutions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L119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21/31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AFDC – L119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104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MUEC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21/31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Mücke Baustatik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MDP1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MDP-1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XBFR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Direct Stiffness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MDP2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MDP-2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XTRS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DSM - Trusses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Sea </a:t>
                      </a:r>
                      <a:r>
                        <a:rPr lang="en-US" sz="1600" dirty="0" smtClean="0"/>
                        <a:t>King MK5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SDMO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Sto</a:t>
                      </a:r>
                      <a:r>
                        <a:rPr lang="en-US" sz="1600" dirty="0"/>
                        <a:t>. Domingo – MOP Spain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TGT2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AP550 A2 Targeting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RRAP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Riprap Engineering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4k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TGT3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21/31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AP550 A3 Targeting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8k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0891722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KRMK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Kermi</a:t>
                      </a:r>
                      <a:r>
                        <a:rPr lang="en-US" sz="1600" baseline="0" dirty="0" smtClean="0"/>
                        <a:t> NT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2000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TAFB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21/32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Tinker AFB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TIDW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Tides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WPNE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21/31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Weapon Effects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PRTW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US 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MRTR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Mortar Fire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0493203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FFEE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AirCon Loads and </a:t>
                      </a:r>
                      <a:r>
                        <a:rPr lang="de-DE" sz="1600" dirty="0" smtClean="0"/>
                        <a:t>Waterwell </a:t>
                      </a:r>
                      <a:r>
                        <a:rPr lang="de-DE" sz="1600" dirty="0"/>
                        <a:t>Strata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----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21/31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E3A FMS Mod9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8k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0963256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HVAC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Heating, Ventilation &amp; </a:t>
                      </a:r>
                      <a:r>
                        <a:rPr lang="en-US" sz="1600" dirty="0" err="1">
                          <a:solidFill>
                            <a:srgbClr val="0000FF"/>
                          </a:solidFill>
                        </a:rPr>
                        <a:t>AirCon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31/21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 mm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3122554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F8BA0EFE-07BE-434B-909D-90C830480CB0}"/>
              </a:ext>
            </a:extLst>
          </p:cNvPr>
          <p:cNvSpPr txBox="1">
            <a:spLocks/>
          </p:cNvSpPr>
          <p:nvPr/>
        </p:nvSpPr>
        <p:spPr>
          <a:xfrm>
            <a:off x="539651" y="262113"/>
            <a:ext cx="10515600" cy="8616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Appendix: Civil /Military Engineering Reference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de-DE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0960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63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9041543"/>
              </p:ext>
            </p:extLst>
          </p:nvPr>
        </p:nvGraphicFramePr>
        <p:xfrm>
          <a:off x="481116" y="1123721"/>
          <a:ext cx="11255694" cy="5132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9735">
                  <a:extLst>
                    <a:ext uri="{9D8B030D-6E8A-4147-A177-3AD203B41FA5}">
                      <a16:colId xmlns:a16="http://schemas.microsoft.com/office/drawing/2014/main" xmlns="" val="985267573"/>
                    </a:ext>
                  </a:extLst>
                </a:gridCol>
                <a:gridCol w="29486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07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9969">
                  <a:extLst>
                    <a:ext uri="{9D8B030D-6E8A-4147-A177-3AD203B41FA5}">
                      <a16:colId xmlns:a16="http://schemas.microsoft.com/office/drawing/2014/main" xmlns="" val="3438172003"/>
                    </a:ext>
                  </a:extLst>
                </a:gridCol>
                <a:gridCol w="8118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9735">
                  <a:extLst>
                    <a:ext uri="{9D8B030D-6E8A-4147-A177-3AD203B41FA5}">
                      <a16:colId xmlns:a16="http://schemas.microsoft.com/office/drawing/2014/main" xmlns="" val="1421599327"/>
                    </a:ext>
                  </a:extLst>
                </a:gridCol>
                <a:gridCol w="33975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3376">
                  <a:extLst>
                    <a:ext uri="{9D8B030D-6E8A-4147-A177-3AD203B41FA5}">
                      <a16:colId xmlns:a16="http://schemas.microsoft.com/office/drawing/2014/main" xmlns="" val="2169181246"/>
                    </a:ext>
                  </a:extLst>
                </a:gridCol>
              </a:tblGrid>
              <a:tr h="333045">
                <a:tc>
                  <a:txBody>
                    <a:bodyPr/>
                    <a:lstStyle/>
                    <a:p>
                      <a:r>
                        <a:rPr lang="en-US" sz="1600" dirty="0"/>
                        <a:t>IMDB</a:t>
                      </a:r>
                      <a:endParaRPr lang="de-DE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XROM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  <a:endParaRPr lang="de-DE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Size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IMDB</a:t>
                      </a:r>
                      <a:endParaRPr lang="de-DE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XROM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  <a:endParaRPr lang="de-DE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Size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CIRC</a:t>
                      </a:r>
                      <a:endParaRPr lang="de-DE" sz="1600" dirty="0">
                        <a:solidFill>
                          <a:srgbClr val="0000FF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Circuit Analysis Pac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LENG</a:t>
                      </a:r>
                      <a:endParaRPr lang="de-DE" sz="1600" dirty="0">
                        <a:solidFill>
                          <a:srgbClr val="0000FF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Solar Engineering Solutions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ANTS</a:t>
                      </a:r>
                      <a:endParaRPr lang="de-DE" sz="1600" dirty="0">
                        <a:solidFill>
                          <a:srgbClr val="0000FF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Antennas Solutions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CLIN</a:t>
                      </a:r>
                      <a:endParaRPr lang="de-DE" sz="1600" dirty="0">
                        <a:solidFill>
                          <a:srgbClr val="0000FF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Clinical Lab &amp; Nuclr. Med. Pac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CNTL</a:t>
                      </a:r>
                      <a:endParaRPr lang="de-DE" sz="1600" dirty="0">
                        <a:solidFill>
                          <a:srgbClr val="0000FF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Control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Systems Solutions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OPTO</a:t>
                      </a:r>
                      <a:endParaRPr lang="de-DE" sz="1600" dirty="0">
                        <a:solidFill>
                          <a:srgbClr val="0000FF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Optometry Solutions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EENF</a:t>
                      </a:r>
                      <a:endParaRPr lang="de-DE" sz="1600" dirty="0">
                        <a:solidFill>
                          <a:srgbClr val="0000FF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Electrical Engineering Solutions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PHYH</a:t>
                      </a:r>
                      <a:endParaRPr lang="de-DE" sz="1600" dirty="0">
                        <a:solidFill>
                          <a:srgbClr val="0000FF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Physics Solutions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10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ETI5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10/20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ETSII-5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IDC1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Blood Glucose 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ETI9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ETSII-6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IDC2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ML-</a:t>
                      </a:r>
                      <a:r>
                        <a:rPr lang="en-US" sz="1600" dirty="0" err="1"/>
                        <a:t>Insuline</a:t>
                      </a:r>
                      <a:r>
                        <a:rPr lang="en-US" sz="1600" dirty="0"/>
                        <a:t> Dosage 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HNDY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Handy Compact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OBCZ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Obstetrician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21/31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Portable Process &amp; Device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CMT2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CMT-200 Data Acquisition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4k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0891722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CMT3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CMT-300 Multimeter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INDO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Philips Indoor Lighting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PKP2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14/15</a:t>
                      </a:r>
                      <a:endParaRPr lang="de-DE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Poul </a:t>
                      </a:r>
                      <a:r>
                        <a:rPr lang="en-US" sz="1600" dirty="0" err="1" smtClean="0"/>
                        <a:t>Kaarup’s</a:t>
                      </a:r>
                      <a:r>
                        <a:rPr lang="en-US" sz="1600" dirty="0" smtClean="0"/>
                        <a:t> Math &amp; Physics</a:t>
                      </a:r>
                      <a:endParaRPr lang="de-DE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8k</a:t>
                      </a:r>
                      <a:endParaRPr lang="de-DE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EEFD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EE Filter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Chemistry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0493203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LDSP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Loudspeaker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CENG</a:t>
                      </a:r>
                      <a:endParaRPr lang="de-DE" sz="1600" dirty="0">
                        <a:solidFill>
                          <a:srgbClr val="0000FF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Chemical Engineering Solutions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0963256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REGU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9/10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Control Systems 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Swap 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3122554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F8BA0EFE-07BE-434B-909D-90C830480CB0}"/>
              </a:ext>
            </a:extLst>
          </p:cNvPr>
          <p:cNvSpPr txBox="1">
            <a:spLocks/>
          </p:cNvSpPr>
          <p:nvPr/>
        </p:nvSpPr>
        <p:spPr>
          <a:xfrm>
            <a:off x="539651" y="262113"/>
            <a:ext cx="10515600" cy="8616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Appendix: Electrical /Medical Engineering Reference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de-DE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3148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64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085067"/>
              </p:ext>
            </p:extLst>
          </p:nvPr>
        </p:nvGraphicFramePr>
        <p:xfrm>
          <a:off x="481116" y="1123721"/>
          <a:ext cx="11237917" cy="5072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9735">
                  <a:extLst>
                    <a:ext uri="{9D8B030D-6E8A-4147-A177-3AD203B41FA5}">
                      <a16:colId xmlns:a16="http://schemas.microsoft.com/office/drawing/2014/main" xmlns="" val="985267573"/>
                    </a:ext>
                  </a:extLst>
                </a:gridCol>
                <a:gridCol w="29486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07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9969">
                  <a:extLst>
                    <a:ext uri="{9D8B030D-6E8A-4147-A177-3AD203B41FA5}">
                      <a16:colId xmlns:a16="http://schemas.microsoft.com/office/drawing/2014/main" xmlns="" val="3438172003"/>
                    </a:ext>
                  </a:extLst>
                </a:gridCol>
                <a:gridCol w="7287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6865">
                  <a:extLst>
                    <a:ext uri="{9D8B030D-6E8A-4147-A177-3AD203B41FA5}">
                      <a16:colId xmlns:a16="http://schemas.microsoft.com/office/drawing/2014/main" xmlns="" val="1421599327"/>
                    </a:ext>
                  </a:extLst>
                </a:gridCol>
                <a:gridCol w="33357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3376">
                  <a:extLst>
                    <a:ext uri="{9D8B030D-6E8A-4147-A177-3AD203B41FA5}">
                      <a16:colId xmlns:a16="http://schemas.microsoft.com/office/drawing/2014/main" xmlns="" val="2169181246"/>
                    </a:ext>
                  </a:extLst>
                </a:gridCol>
              </a:tblGrid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IMDB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XROM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Size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IMDB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XROM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Size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SURV</a:t>
                      </a:r>
                      <a:endParaRPr lang="de-DE" sz="1600" dirty="0">
                        <a:solidFill>
                          <a:srgbClr val="0000FF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Surveying Pac 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GeoData</a:t>
                      </a:r>
                      <a:r>
                        <a:rPr lang="en-US" sz="1600" dirty="0"/>
                        <a:t> 126A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LAND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Land Navigation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LTLN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Geodetics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SIMM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4-31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Surveyor‘s Module Inc.</a:t>
                      </a:r>
                      <a:r>
                        <a:rPr lang="de-DE" sz="1600" baseline="0" dirty="0" smtClean="0"/>
                        <a:t>  CoOp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16k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ENS1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21/31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ENS-41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8k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SUPR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21/31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SUP-R-ROM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104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USPS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21/31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Delivery Service USPS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SR1B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SLANT-SR 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AVIA</a:t>
                      </a:r>
                      <a:endParaRPr lang="de-DE" sz="1600" dirty="0">
                        <a:solidFill>
                          <a:srgbClr val="0000FF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Aviation Pac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Tom’s 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B52B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21/31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Boeing B-52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DST1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9/8/10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CalTrans</a:t>
                      </a:r>
                      <a:r>
                        <a:rPr lang="en-US" sz="1600" dirty="0"/>
                        <a:t> Surveying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P3BC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9/31/21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P3B/C Aviation </a:t>
                      </a:r>
                      <a:r>
                        <a:rPr lang="de-DE" sz="1600" dirty="0" smtClean="0"/>
                        <a:t>Pac 82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12k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VERM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27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VermPack</a:t>
                      </a:r>
                      <a:r>
                        <a:rPr lang="en-US" sz="1600" dirty="0"/>
                        <a:t> 1A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4k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BCMW</a:t>
                      </a:r>
                      <a:endParaRPr lang="de-DE" sz="1600" dirty="0">
                        <a:solidFill>
                          <a:srgbClr val="FF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BCMW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8k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0891722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COOQ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SunShot CoOp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AV1Q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Aviation 1Q</a:t>
                      </a:r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TDSM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4-30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TDS Surveying - 1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16k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FACC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10/11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300889 FACC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8k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TDSI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TDS Surveying - 2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22/31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C141B FSC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0493203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TDSP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TDS Plotter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21/31/16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KC135 Weight &amp;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0963256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RDII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Rhode Systems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E-6A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21/31/10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E-6A Weight &amp;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3122554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F8BA0EFE-07BE-434B-909D-90C830480CB0}"/>
              </a:ext>
            </a:extLst>
          </p:cNvPr>
          <p:cNvSpPr txBox="1">
            <a:spLocks/>
          </p:cNvSpPr>
          <p:nvPr/>
        </p:nvSpPr>
        <p:spPr>
          <a:xfrm>
            <a:off x="539651" y="262113"/>
            <a:ext cx="10515600" cy="8616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Appendix: Surveying / Aviation Reference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de-DE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36440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65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5399299"/>
              </p:ext>
            </p:extLst>
          </p:nvPr>
        </p:nvGraphicFramePr>
        <p:xfrm>
          <a:off x="481116" y="1123721"/>
          <a:ext cx="11589314" cy="5072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0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7003">
                  <a:extLst>
                    <a:ext uri="{9D8B030D-6E8A-4147-A177-3AD203B41FA5}">
                      <a16:colId xmlns:a16="http://schemas.microsoft.com/office/drawing/2014/main" xmlns="" val="985267573"/>
                    </a:ext>
                  </a:extLst>
                </a:gridCol>
                <a:gridCol w="31973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07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9969">
                  <a:extLst>
                    <a:ext uri="{9D8B030D-6E8A-4147-A177-3AD203B41FA5}">
                      <a16:colId xmlns:a16="http://schemas.microsoft.com/office/drawing/2014/main" xmlns="" val="3438172003"/>
                    </a:ext>
                  </a:extLst>
                </a:gridCol>
                <a:gridCol w="8118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2029">
                  <a:extLst>
                    <a:ext uri="{9D8B030D-6E8A-4147-A177-3AD203B41FA5}">
                      <a16:colId xmlns:a16="http://schemas.microsoft.com/office/drawing/2014/main" xmlns="" val="1421599327"/>
                    </a:ext>
                  </a:extLst>
                </a:gridCol>
                <a:gridCol w="36839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3376">
                  <a:extLst>
                    <a:ext uri="{9D8B030D-6E8A-4147-A177-3AD203B41FA5}">
                      <a16:colId xmlns:a16="http://schemas.microsoft.com/office/drawing/2014/main" xmlns="" val="2169181246"/>
                    </a:ext>
                  </a:extLst>
                </a:gridCol>
              </a:tblGrid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IMDB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XROM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Size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IMDB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XROM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Size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Astro-2010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Amateur Astronomy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Astro 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Astro-1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NBOD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Gravitational N-Body 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Ellipsoidal Refraction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Gravity and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BREF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Astronomical Refraction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10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Orbital Mechanics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PKP5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Poul </a:t>
                      </a:r>
                      <a:r>
                        <a:rPr lang="en-US" sz="1600" dirty="0" err="1" smtClean="0"/>
                        <a:t>Kaarup’s</a:t>
                      </a:r>
                      <a:r>
                        <a:rPr lang="en-US" sz="1600" dirty="0" smtClean="0"/>
                        <a:t> Timer </a:t>
                      </a:r>
                      <a:r>
                        <a:rPr lang="en-US" sz="1600" dirty="0" err="1" smtClean="0"/>
                        <a:t>Utils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JMBC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JMB Calendar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NAVI</a:t>
                      </a:r>
                      <a:endParaRPr lang="de-DE" sz="1600" dirty="0">
                        <a:solidFill>
                          <a:srgbClr val="0000FF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Navigation Pac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UCLN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User Calendar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NVCM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14/15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NAVCOM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CLND</a:t>
                      </a:r>
                      <a:endParaRPr lang="de-DE" sz="1600" dirty="0">
                        <a:solidFill>
                          <a:srgbClr val="0000FF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HP Calendar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NPAC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Navigation Pack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EPTN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Trans-Neptunian Planets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4k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YACH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21/31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Bobby Schenk’s Yacht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0891722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PLAN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Planets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PKP4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Poul </a:t>
                      </a:r>
                      <a:r>
                        <a:rPr lang="en-US" sz="1600" dirty="0" err="1" smtClean="0"/>
                        <a:t>Kaarup’s</a:t>
                      </a:r>
                      <a:r>
                        <a:rPr lang="en-US" sz="1600" dirty="0" smtClean="0"/>
                        <a:t> Programs</a:t>
                      </a:r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4k</a:t>
                      </a:r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PLTO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Plutoids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RADA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Radiak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4k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Astro-1000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FSTK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Fish Stock Calculations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0493203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BPRN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Precession &amp; Nutation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PAPZ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Logging &amp; Agricultural Eng.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0963256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P18E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Planetary Ephemerides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21/32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Log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3122554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F8BA0EFE-07BE-434B-909D-90C830480CB0}"/>
              </a:ext>
            </a:extLst>
          </p:cNvPr>
          <p:cNvSpPr txBox="1">
            <a:spLocks/>
          </p:cNvSpPr>
          <p:nvPr/>
        </p:nvSpPr>
        <p:spPr>
          <a:xfrm>
            <a:off x="539651" y="262113"/>
            <a:ext cx="10515600" cy="8616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Appendix: Astronomy / Navigation IMDB Reference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de-DE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9910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66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509779"/>
              </p:ext>
            </p:extLst>
          </p:nvPr>
        </p:nvGraphicFramePr>
        <p:xfrm>
          <a:off x="481116" y="1123721"/>
          <a:ext cx="11255694" cy="5072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9735">
                  <a:extLst>
                    <a:ext uri="{9D8B030D-6E8A-4147-A177-3AD203B41FA5}">
                      <a16:colId xmlns:a16="http://schemas.microsoft.com/office/drawing/2014/main" xmlns="" val="985267573"/>
                    </a:ext>
                  </a:extLst>
                </a:gridCol>
                <a:gridCol w="29486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07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9969">
                  <a:extLst>
                    <a:ext uri="{9D8B030D-6E8A-4147-A177-3AD203B41FA5}">
                      <a16:colId xmlns:a16="http://schemas.microsoft.com/office/drawing/2014/main" xmlns="" val="3438172003"/>
                    </a:ext>
                  </a:extLst>
                </a:gridCol>
                <a:gridCol w="8118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9735">
                  <a:extLst>
                    <a:ext uri="{9D8B030D-6E8A-4147-A177-3AD203B41FA5}">
                      <a16:colId xmlns:a16="http://schemas.microsoft.com/office/drawing/2014/main" xmlns="" val="1421599327"/>
                    </a:ext>
                  </a:extLst>
                </a:gridCol>
                <a:gridCol w="33975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3376">
                  <a:extLst>
                    <a:ext uri="{9D8B030D-6E8A-4147-A177-3AD203B41FA5}">
                      <a16:colId xmlns:a16="http://schemas.microsoft.com/office/drawing/2014/main" xmlns="" val="2169181246"/>
                    </a:ext>
                  </a:extLst>
                </a:gridCol>
              </a:tblGrid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IMDB</a:t>
                      </a:r>
                      <a:endParaRPr lang="de-DE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XROM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Name</a:t>
                      </a:r>
                      <a:endParaRPr lang="de-DE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Size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IMDB</a:t>
                      </a:r>
                      <a:endParaRPr lang="de-DE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XROM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Name</a:t>
                      </a:r>
                      <a:endParaRPr lang="de-DE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Size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GAME</a:t>
                      </a:r>
                      <a:endParaRPr lang="de-DE" sz="1600" dirty="0">
                        <a:solidFill>
                          <a:srgbClr val="0000FF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Games Pac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ADV1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Adventure Games - 1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16k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GSB2</a:t>
                      </a:r>
                      <a:endParaRPr lang="de-DE" sz="1600" dirty="0">
                        <a:solidFill>
                          <a:srgbClr val="0000FF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Games Solutions Book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ADV2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Adventure Games - 2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16k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CHES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Chess </a:t>
                      </a:r>
                      <a:r>
                        <a:rPr lang="de-DE" sz="1600" dirty="0" smtClean="0"/>
                        <a:t>&amp; Board Games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GAMX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Explorer Game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FUNS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Fun </a:t>
                      </a:r>
                      <a:r>
                        <a:rPr lang="de-DE" sz="1600" dirty="0" smtClean="0"/>
                        <a:t>Stuff Compendium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16k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4WIN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Connect Four Game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104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QUEN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N-Queens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Gene’s RAW 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Start Trek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RUBK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Rubik’s Cube Solver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KNGT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JMB Knight’s Tour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MAHJ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Mah-Jong Score </a:t>
                      </a:r>
                      <a:r>
                        <a:rPr lang="de-DE" sz="1600" dirty="0" smtClean="0"/>
                        <a:t>Keeping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AGAM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Action 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PPOK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Poker and BlackJack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MONO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Monopoly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8k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HORO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Horoscope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4k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0891722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SUD1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Sudoku &amp; Sounds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MAZZ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Mazes and Puzzles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H67G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HP-67 Games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ZONE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10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Game Zone 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RGME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Raw (MCODE) 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Divination 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0493203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GSWP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Swap 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BJMX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Blackjack MAX 2E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0963256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GRMK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Sammlung Spiele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VEGS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Vegas 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3122554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F8BA0EFE-07BE-434B-909D-90C830480CB0}"/>
              </a:ext>
            </a:extLst>
          </p:cNvPr>
          <p:cNvSpPr txBox="1">
            <a:spLocks/>
          </p:cNvSpPr>
          <p:nvPr/>
        </p:nvSpPr>
        <p:spPr>
          <a:xfrm>
            <a:off x="539651" y="262113"/>
            <a:ext cx="10515600" cy="8616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Appendix: Games ROMs IMDB Reference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de-DE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2444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Ángel Martin - November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67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5320013"/>
              </p:ext>
            </p:extLst>
          </p:nvPr>
        </p:nvGraphicFramePr>
        <p:xfrm>
          <a:off x="481116" y="1123721"/>
          <a:ext cx="11255694" cy="5072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9735">
                  <a:extLst>
                    <a:ext uri="{9D8B030D-6E8A-4147-A177-3AD203B41FA5}">
                      <a16:colId xmlns:a16="http://schemas.microsoft.com/office/drawing/2014/main" xmlns="" val="985267573"/>
                    </a:ext>
                  </a:extLst>
                </a:gridCol>
                <a:gridCol w="29486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07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9969">
                  <a:extLst>
                    <a:ext uri="{9D8B030D-6E8A-4147-A177-3AD203B41FA5}">
                      <a16:colId xmlns:a16="http://schemas.microsoft.com/office/drawing/2014/main" xmlns="" val="3438172003"/>
                    </a:ext>
                  </a:extLst>
                </a:gridCol>
                <a:gridCol w="8118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9735">
                  <a:extLst>
                    <a:ext uri="{9D8B030D-6E8A-4147-A177-3AD203B41FA5}">
                      <a16:colId xmlns:a16="http://schemas.microsoft.com/office/drawing/2014/main" xmlns="" val="1421599327"/>
                    </a:ext>
                  </a:extLst>
                </a:gridCol>
                <a:gridCol w="33975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3376">
                  <a:extLst>
                    <a:ext uri="{9D8B030D-6E8A-4147-A177-3AD203B41FA5}">
                      <a16:colId xmlns:a16="http://schemas.microsoft.com/office/drawing/2014/main" xmlns="" val="2169181246"/>
                    </a:ext>
                  </a:extLst>
                </a:gridCol>
              </a:tblGrid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IMDB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XROM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Size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IMDB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XROM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Size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ZENR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ZENROM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4k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FRTH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FORTH 41C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8k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ourier New" pitchFamily="49" charset="0"/>
                          <a:cs typeface="Courier New" pitchFamily="49" charset="0"/>
                        </a:rPr>
                        <a:t>ZEPM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ZEPROM Programmer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4k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ICOD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I-Code ROM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DBUG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MCODE Debugger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MLTI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Multi-Precision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CCDM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9/11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CCD Module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BASI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8/11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BASIC and Fifth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8k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10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OSX3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AMC_OS/X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16k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----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Pascal &amp; Data Banks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8k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AEC3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AECROM 13-Digit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8k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16CS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HP-16C Simulator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16k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PANA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PANAME 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8k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LADY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Lady Bug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8k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PPCR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PPC 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DIGT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Digit Pack</a:t>
                      </a:r>
                      <a:endParaRPr lang="de-D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4k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FF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MELB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Melbourne </a:t>
                      </a:r>
                      <a:r>
                        <a:rPr lang="en-US" sz="1600" b="0" dirty="0" err="1" smtClean="0">
                          <a:solidFill>
                            <a:srgbClr val="FF0000"/>
                          </a:solidFill>
                        </a:rPr>
                        <a:t>Eprom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4k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FMRL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30/31</a:t>
                      </a:r>
                      <a:endParaRPr lang="de-DE" sz="16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Formula Evaluation ROM</a:t>
                      </a:r>
                      <a:endParaRPr lang="de-DE" sz="16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8k</a:t>
                      </a:r>
                      <a:endParaRPr lang="de-DE" sz="16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0891722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PMLB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PPC Melbourne</a:t>
                      </a:r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4k</a:t>
                      </a:r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LAIT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LaitRAM</a:t>
                      </a:r>
                      <a:r>
                        <a:rPr lang="en-US" sz="1600" dirty="0" smtClean="0"/>
                        <a:t> XQ2</a:t>
                      </a:r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4k</a:t>
                      </a:r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4RAM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</a:t>
                      </a:r>
                      <a:endParaRPr lang="de-DE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RAMPage</a:t>
                      </a:r>
                      <a:endParaRPr lang="de-DE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4k</a:t>
                      </a:r>
                      <a:endParaRPr lang="de-DE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NCHP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</a:t>
                      </a:r>
                      <a:endParaRPr lang="de-DE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NoVo</a:t>
                      </a:r>
                      <a:r>
                        <a:rPr lang="en-US" sz="1600" baseline="0" dirty="0" smtClean="0"/>
                        <a:t> Chap</a:t>
                      </a:r>
                      <a:endParaRPr lang="de-DE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4k</a:t>
                      </a:r>
                      <a:endParaRPr lang="de-DE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4TBX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ToolBox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4k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NEXT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Next ROM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4k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0493203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WARP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WARP Core+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12k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SWSW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S/W Development Book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8k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0963256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ROMX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XROM ROM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4k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ITCP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NutIP</a:t>
                      </a:r>
                      <a:r>
                        <a:rPr lang="en-US" sz="1600" dirty="0" smtClean="0"/>
                        <a:t> TCP/IP 1A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4k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3122554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F8BA0EFE-07BE-434B-909D-90C830480CB0}"/>
              </a:ext>
            </a:extLst>
          </p:cNvPr>
          <p:cNvSpPr txBox="1">
            <a:spLocks/>
          </p:cNvSpPr>
          <p:nvPr/>
        </p:nvSpPr>
        <p:spPr>
          <a:xfrm>
            <a:off x="539651" y="262113"/>
            <a:ext cx="10515600" cy="8616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Appendix: 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Utilities and Informatics Reference</a:t>
            </a:r>
            <a:endParaRPr kumimoji="0" lang="de-DE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702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68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5320013"/>
              </p:ext>
            </p:extLst>
          </p:nvPr>
        </p:nvGraphicFramePr>
        <p:xfrm>
          <a:off x="481116" y="1123721"/>
          <a:ext cx="11314117" cy="5072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9735">
                  <a:extLst>
                    <a:ext uri="{9D8B030D-6E8A-4147-A177-3AD203B41FA5}">
                      <a16:colId xmlns:a16="http://schemas.microsoft.com/office/drawing/2014/main" xmlns="" val="985267573"/>
                    </a:ext>
                  </a:extLst>
                </a:gridCol>
                <a:gridCol w="29486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07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9969">
                  <a:extLst>
                    <a:ext uri="{9D8B030D-6E8A-4147-A177-3AD203B41FA5}">
                      <a16:colId xmlns:a16="http://schemas.microsoft.com/office/drawing/2014/main" xmlns="" val="3438172003"/>
                    </a:ext>
                  </a:extLst>
                </a:gridCol>
                <a:gridCol w="8702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9735">
                  <a:extLst>
                    <a:ext uri="{9D8B030D-6E8A-4147-A177-3AD203B41FA5}">
                      <a16:colId xmlns:a16="http://schemas.microsoft.com/office/drawing/2014/main" xmlns="" val="1421599327"/>
                    </a:ext>
                  </a:extLst>
                </a:gridCol>
                <a:gridCol w="33975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3376">
                  <a:extLst>
                    <a:ext uri="{9D8B030D-6E8A-4147-A177-3AD203B41FA5}">
                      <a16:colId xmlns:a16="http://schemas.microsoft.com/office/drawing/2014/main" xmlns="" val="2169181246"/>
                    </a:ext>
                  </a:extLst>
                </a:gridCol>
              </a:tblGrid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IMDB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XROM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Size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IMDB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XROM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Size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HEPX</a:t>
                      </a:r>
                      <a:endParaRPr lang="de-DE" sz="16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Hepax 1D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16k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ASMB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Assembler-3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HPX2</a:t>
                      </a:r>
                      <a:endParaRPr lang="de-DE" sz="16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Hepax 4H Module (CL Version)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16k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ASM4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Assembler-4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4k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ES41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Eramco </a:t>
                      </a:r>
                      <a:r>
                        <a:rPr lang="de-DE" sz="1600" dirty="0" smtClean="0"/>
                        <a:t>ES-41 Database 85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EPRH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ML </a:t>
                      </a:r>
                      <a:r>
                        <a:rPr lang="en-US" sz="1600" dirty="0" err="1" smtClean="0"/>
                        <a:t>Eprom</a:t>
                      </a:r>
                      <a:r>
                        <a:rPr lang="en-US" sz="1600" baseline="0" dirty="0" smtClean="0"/>
                        <a:t> 1H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4k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ROSV</a:t>
                      </a:r>
                      <a:endParaRPr lang="en-US" sz="16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4/6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RSU O/S </a:t>
                      </a:r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Database 85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8k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DAVA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David Assembler 2C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4k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104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ourier New" pitchFamily="49" charset="0"/>
                          <a:cs typeface="Courier New" pitchFamily="49" charset="0"/>
                        </a:rPr>
                        <a:t>ESML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Eramco </a:t>
                      </a:r>
                      <a:r>
                        <a:rPr lang="de-DE" sz="1600" dirty="0" smtClean="0"/>
                        <a:t>ES </a:t>
                      </a:r>
                      <a:r>
                        <a:rPr lang="de-DE" sz="1600" dirty="0"/>
                        <a:t>MLDL 7B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ourier New" pitchFamily="49" charset="0"/>
                          <a:cs typeface="Courier New" pitchFamily="49" charset="0"/>
                        </a:rPr>
                        <a:t>MLBL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Mainframe Labels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4k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PRFS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27/31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MW’s </a:t>
                      </a:r>
                      <a:r>
                        <a:rPr lang="en-US" sz="1600" dirty="0" err="1" smtClean="0"/>
                        <a:t>ProfiSet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8k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HDIS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Hepax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Disassembler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4k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ourier New" pitchFamily="49" charset="0"/>
                          <a:cs typeface="Courier New" pitchFamily="49" charset="0"/>
                        </a:rPr>
                        <a:t>PSOF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MW’s PS-0F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4k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DA4C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DisAssembler 4C 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RM32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W&amp;W </a:t>
                      </a:r>
                      <a:r>
                        <a:rPr lang="en-US" sz="1600" dirty="0" err="1" smtClean="0"/>
                        <a:t>RAMBox</a:t>
                      </a:r>
                      <a:r>
                        <a:rPr lang="en-US" sz="1600" dirty="0" smtClean="0"/>
                        <a:t> 32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4k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itchFamily="49" charset="0"/>
                          <a:cs typeface="Courier New" pitchFamily="49" charset="0"/>
                        </a:rPr>
                        <a:t>DASM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DisAssembler 4D 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ourier New" pitchFamily="49" charset="0"/>
                          <a:cs typeface="Courier New" pitchFamily="49" charset="0"/>
                        </a:rPr>
                        <a:t>WRAM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</a:t>
                      </a:r>
                      <a:endParaRPr lang="de-DE" sz="16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W&amp;W </a:t>
                      </a:r>
                      <a:r>
                        <a:rPr lang="en-US" sz="1600" dirty="0" err="1" smtClean="0"/>
                        <a:t>RAMBox</a:t>
                      </a:r>
                      <a:r>
                        <a:rPr lang="en-US" sz="1600" dirty="0" smtClean="0"/>
                        <a:t> 64</a:t>
                      </a:r>
                      <a:endParaRPr lang="de-DE" sz="16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4k</a:t>
                      </a:r>
                      <a:endParaRPr lang="de-DE" sz="16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LBLS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de-DE" sz="16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Labels for </a:t>
                      </a:r>
                      <a:r>
                        <a:rPr lang="en-US" sz="1600" dirty="0" err="1" smtClean="0"/>
                        <a:t>DisAssm</a:t>
                      </a:r>
                      <a:endParaRPr lang="de-DE" sz="16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4k</a:t>
                      </a:r>
                      <a:endParaRPr lang="de-DE" sz="16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0891722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PCOD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NFC’s Proto-Coder </a:t>
                      </a:r>
                      <a:r>
                        <a:rPr lang="en-US" sz="1600" dirty="0"/>
                        <a:t>1A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FSSY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</a:t>
                      </a:r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Swap’s FOCAL </a:t>
                      </a:r>
                      <a:r>
                        <a:rPr lang="en-US" sz="1600" dirty="0" err="1" smtClean="0"/>
                        <a:t>DisAssembly</a:t>
                      </a:r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8k</a:t>
                      </a:r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ourier New" pitchFamily="49" charset="0"/>
                          <a:cs typeface="Courier New" pitchFamily="49" charset="0"/>
                        </a:rPr>
                        <a:t>PARI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</a:t>
                      </a:r>
                      <a:endParaRPr lang="de-DE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NFC’s Proto-</a:t>
                      </a:r>
                      <a:r>
                        <a:rPr lang="en-US" sz="1600" dirty="0" err="1" smtClean="0"/>
                        <a:t>Pario</a:t>
                      </a:r>
                      <a:endParaRPr lang="de-DE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4k</a:t>
                      </a:r>
                      <a:endParaRPr lang="de-DE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BLDR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Build ROM (BLDROM)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4k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NFCR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NFC </a:t>
                      </a:r>
                      <a:r>
                        <a:rPr lang="en-US" sz="1600" dirty="0" smtClean="0"/>
                        <a:t>ROM 1B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EPRM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MM EPROM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4k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0493203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MLRM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MLDL2k ROM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MTST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Mountain Computer’s  Set EPROM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4k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0963256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----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RSU</a:t>
                      </a:r>
                      <a:r>
                        <a:rPr lang="en-US" sz="1600" baseline="0" dirty="0" smtClean="0"/>
                        <a:t> Initialization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4k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ROAM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ROAM – 0A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3122554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F8BA0EFE-07BE-434B-909D-90C830480CB0}"/>
              </a:ext>
            </a:extLst>
          </p:cNvPr>
          <p:cNvSpPr txBox="1">
            <a:spLocks/>
          </p:cNvSpPr>
          <p:nvPr/>
        </p:nvSpPr>
        <p:spPr>
          <a:xfrm>
            <a:off x="539651" y="262113"/>
            <a:ext cx="10515600" cy="8616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Appendix: MLDL &amp; 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MCODE IMDB Reference</a:t>
            </a:r>
            <a:endParaRPr kumimoji="0" lang="de-DE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702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Ángel Martin - November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69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5320013"/>
              </p:ext>
            </p:extLst>
          </p:nvPr>
        </p:nvGraphicFramePr>
        <p:xfrm>
          <a:off x="481116" y="1123721"/>
          <a:ext cx="11314117" cy="5072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9735">
                  <a:extLst>
                    <a:ext uri="{9D8B030D-6E8A-4147-A177-3AD203B41FA5}">
                      <a16:colId xmlns:a16="http://schemas.microsoft.com/office/drawing/2014/main" xmlns="" val="985267573"/>
                    </a:ext>
                  </a:extLst>
                </a:gridCol>
                <a:gridCol w="29486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07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9969">
                  <a:extLst>
                    <a:ext uri="{9D8B030D-6E8A-4147-A177-3AD203B41FA5}">
                      <a16:colId xmlns:a16="http://schemas.microsoft.com/office/drawing/2014/main" xmlns="" val="3438172003"/>
                    </a:ext>
                  </a:extLst>
                </a:gridCol>
                <a:gridCol w="8702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9735">
                  <a:extLst>
                    <a:ext uri="{9D8B030D-6E8A-4147-A177-3AD203B41FA5}">
                      <a16:colId xmlns:a16="http://schemas.microsoft.com/office/drawing/2014/main" xmlns="" val="1421599327"/>
                    </a:ext>
                  </a:extLst>
                </a:gridCol>
                <a:gridCol w="33975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3376">
                  <a:extLst>
                    <a:ext uri="{9D8B030D-6E8A-4147-A177-3AD203B41FA5}">
                      <a16:colId xmlns:a16="http://schemas.microsoft.com/office/drawing/2014/main" xmlns="" val="2169181246"/>
                    </a:ext>
                  </a:extLst>
                </a:gridCol>
              </a:tblGrid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IMDB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XROM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Size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IMDB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XROM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Size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WPRT</a:t>
                      </a:r>
                      <a:endParaRPr lang="de-DE" sz="1600" dirty="0">
                        <a:solidFill>
                          <a:srgbClr val="0000FF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29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HP 82143A Printer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4k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8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YFNZ</a:t>
                      </a:r>
                      <a:endParaRPr lang="de-DE" sz="1600" dirty="0">
                        <a:solidFill>
                          <a:srgbClr val="8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800000"/>
                          </a:solidFill>
                        </a:rPr>
                        <a:t>15</a:t>
                      </a:r>
                      <a:endParaRPr lang="de-DE" sz="16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800000"/>
                          </a:solidFill>
                        </a:rPr>
                        <a:t>Y-Extra Functions</a:t>
                      </a:r>
                      <a:endParaRPr lang="de-DE" sz="16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800000"/>
                          </a:solidFill>
                        </a:rPr>
                        <a:t>4k</a:t>
                      </a:r>
                      <a:endParaRPr lang="de-DE" sz="16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IPRT</a:t>
                      </a:r>
                      <a:endParaRPr lang="de-DE" sz="1600" dirty="0">
                        <a:solidFill>
                          <a:srgbClr val="0000FF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29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HP Infrared Printer 3B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8k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8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YFNP</a:t>
                      </a:r>
                      <a:endParaRPr lang="de-DE" sz="1600" dirty="0">
                        <a:solidFill>
                          <a:srgbClr val="8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800000"/>
                          </a:solidFill>
                        </a:rPr>
                        <a:t>15</a:t>
                      </a:r>
                      <a:endParaRPr lang="de-DE" sz="1600" dirty="0">
                        <a:solidFill>
                          <a:srgbClr val="8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800000"/>
                          </a:solidFill>
                        </a:rPr>
                        <a:t>Y-Extra Functions Plus</a:t>
                      </a:r>
                      <a:endParaRPr lang="de-DE" sz="16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800000"/>
                          </a:solidFill>
                        </a:rPr>
                        <a:t>4k</a:t>
                      </a:r>
                      <a:endParaRPr lang="de-DE" sz="16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RCRD</a:t>
                      </a:r>
                      <a:endParaRPr lang="de-DE" sz="1600" dirty="0">
                        <a:solidFill>
                          <a:srgbClr val="0000FF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30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HP Card Reader 1</a:t>
                      </a:r>
                      <a:r>
                        <a:rPr lang="de-DE" sz="1600" dirty="0" smtClean="0">
                          <a:solidFill>
                            <a:srgbClr val="0000FF"/>
                          </a:solidFill>
                        </a:rPr>
                        <a:t>G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4k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8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YFNX</a:t>
                      </a:r>
                      <a:endParaRPr lang="de-DE" sz="1600" dirty="0">
                        <a:solidFill>
                          <a:srgbClr val="8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800000"/>
                          </a:solidFill>
                        </a:rPr>
                        <a:t>15</a:t>
                      </a:r>
                      <a:endParaRPr lang="de-DE" sz="1600" dirty="0">
                        <a:solidFill>
                          <a:srgbClr val="8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800000"/>
                          </a:solidFill>
                        </a:rPr>
                        <a:t>Y-Extra Functions Extreme</a:t>
                      </a:r>
                      <a:endParaRPr lang="de-DE" sz="16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800000"/>
                          </a:solidFill>
                        </a:rPr>
                        <a:t>4k</a:t>
                      </a:r>
                      <a:endParaRPr lang="de-DE" sz="16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HWND</a:t>
                      </a:r>
                      <a:endParaRPr lang="de-DE" sz="1600" dirty="0">
                        <a:solidFill>
                          <a:srgbClr val="0000FF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27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HP Barcode Wand 1F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4k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8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YFNM</a:t>
                      </a:r>
                      <a:endParaRPr lang="de-DE" sz="1600" dirty="0">
                        <a:solidFill>
                          <a:srgbClr val="8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800000"/>
                          </a:solidFill>
                        </a:rPr>
                        <a:t>16</a:t>
                      </a:r>
                      <a:endParaRPr lang="de-DE" sz="16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800000"/>
                          </a:solidFill>
                        </a:rPr>
                        <a:t>Y-Memory Functions</a:t>
                      </a:r>
                      <a:endParaRPr lang="de-DE" sz="16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800000"/>
                          </a:solidFill>
                        </a:rPr>
                        <a:t>4k</a:t>
                      </a:r>
                      <a:endParaRPr lang="de-DE" sz="16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10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EXIO</a:t>
                      </a:r>
                      <a:endParaRPr lang="de-DE" sz="1600" dirty="0">
                        <a:solidFill>
                          <a:srgbClr val="0000FF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  <a:latin typeface="+mn-lt"/>
                          <a:cs typeface="Courier New" panose="02070309020205020404" pitchFamily="49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Extended I/O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FF"/>
                          </a:solidFill>
                        </a:rPr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8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YUPS</a:t>
                      </a:r>
                      <a:endParaRPr lang="de-DE" sz="1600" dirty="0">
                        <a:solidFill>
                          <a:srgbClr val="8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800000"/>
                          </a:solidFill>
                        </a:rPr>
                        <a:t>31</a:t>
                      </a:r>
                      <a:endParaRPr lang="de-DE" sz="16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800000"/>
                          </a:solidFill>
                        </a:rPr>
                        <a:t>Y-Update Functions</a:t>
                      </a:r>
                      <a:endParaRPr lang="de-DE" sz="16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800000"/>
                          </a:solidFill>
                        </a:rPr>
                        <a:t>4k</a:t>
                      </a:r>
                      <a:endParaRPr lang="de-DE" sz="16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22/24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HPIL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8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YCLN</a:t>
                      </a:r>
                      <a:endParaRPr lang="de-DE" sz="1600" dirty="0">
                        <a:solidFill>
                          <a:srgbClr val="8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800000"/>
                          </a:solidFill>
                        </a:rPr>
                        <a:t>31</a:t>
                      </a:r>
                      <a:endParaRPr lang="de-DE" sz="16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800000"/>
                          </a:solidFill>
                        </a:rPr>
                        <a:t>Y-Clone Functions (Host)</a:t>
                      </a:r>
                      <a:endParaRPr lang="de-DE" sz="16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800000"/>
                          </a:solidFill>
                        </a:rPr>
                        <a:t>4k</a:t>
                      </a:r>
                      <a:endParaRPr lang="de-DE" sz="16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HILM</a:t>
                      </a:r>
                      <a:endParaRPr lang="de-DE" sz="1600" dirty="0">
                        <a:solidFill>
                          <a:srgbClr val="0000FF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28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HPIL </a:t>
                      </a:r>
                      <a:r>
                        <a:rPr lang="en-US" sz="1600" dirty="0" err="1" smtClean="0">
                          <a:solidFill>
                            <a:srgbClr val="0000FF"/>
                          </a:solidFill>
                        </a:rPr>
                        <a:t>Cntl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./Mass Storage 1H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4k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8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IMDB</a:t>
                      </a:r>
                      <a:endParaRPr lang="de-DE" sz="1600" dirty="0">
                        <a:solidFill>
                          <a:srgbClr val="8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800000"/>
                          </a:solidFill>
                        </a:rPr>
                        <a:t>-</a:t>
                      </a:r>
                      <a:endParaRPr lang="de-DE" sz="16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800000"/>
                          </a:solidFill>
                        </a:rPr>
                        <a:t>Image Database</a:t>
                      </a:r>
                      <a:endParaRPr lang="de-DE" sz="16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800000"/>
                          </a:solidFill>
                        </a:rPr>
                        <a:t>4k</a:t>
                      </a:r>
                      <a:endParaRPr lang="de-DE" sz="16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HILN</a:t>
                      </a:r>
                      <a:endParaRPr lang="de-DE" sz="1600" dirty="0">
                        <a:solidFill>
                          <a:srgbClr val="0000FF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29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HP-IL Printer 2E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4k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8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FLDB</a:t>
                      </a:r>
                      <a:endParaRPr lang="de-DE" sz="1600" dirty="0">
                        <a:solidFill>
                          <a:srgbClr val="8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800000"/>
                          </a:solidFill>
                        </a:rPr>
                        <a:t>-</a:t>
                      </a:r>
                      <a:endParaRPr lang="de-DE" sz="16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800000"/>
                          </a:solidFill>
                        </a:rPr>
                        <a:t>Flash Database</a:t>
                      </a:r>
                      <a:endParaRPr lang="de-DE" sz="16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800000"/>
                          </a:solidFill>
                        </a:rPr>
                        <a:t>4k</a:t>
                      </a:r>
                      <a:endParaRPr lang="de-DE" sz="16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PLOT</a:t>
                      </a:r>
                      <a:endParaRPr lang="de-DE" sz="1600" dirty="0">
                        <a:solidFill>
                          <a:srgbClr val="0000FF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17/18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HP Plotter Module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8k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PWRX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de-DE" sz="16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Power_CL</a:t>
                      </a:r>
                      <a:r>
                        <a:rPr lang="en-US" sz="1600" dirty="0" smtClean="0"/>
                        <a:t> Extreme</a:t>
                      </a:r>
                      <a:endParaRPr lang="de-DE" sz="16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16k</a:t>
                      </a:r>
                      <a:endParaRPr lang="de-DE" sz="16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0891722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DACQ</a:t>
                      </a:r>
                      <a:endParaRPr lang="de-DE" sz="1600" dirty="0">
                        <a:solidFill>
                          <a:srgbClr val="0000FF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21/31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3421 Control Module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8k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XPMM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</a:t>
                      </a:r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 Expanded memory</a:t>
                      </a:r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4k</a:t>
                      </a:r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DIIL</a:t>
                      </a:r>
                      <a:endParaRPr lang="de-DE" sz="1600" dirty="0">
                        <a:solidFill>
                          <a:srgbClr val="0000FF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19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HP-IL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</a:rPr>
                        <a:t> Diagnostics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4k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YRGA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</a:t>
                      </a:r>
                      <a:endParaRPr lang="de-DE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Y-</a:t>
                      </a:r>
                      <a:r>
                        <a:rPr lang="en-US" sz="1600" dirty="0" err="1" smtClean="0"/>
                        <a:t>Regs</a:t>
                      </a:r>
                      <a:r>
                        <a:rPr lang="en-US" sz="1600" dirty="0" smtClean="0"/>
                        <a:t> Applications</a:t>
                      </a:r>
                      <a:endParaRPr lang="de-DE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4k</a:t>
                      </a:r>
                      <a:endParaRPr lang="de-DE" sz="16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PSRV</a:t>
                      </a:r>
                      <a:endParaRPr lang="de-DE" sz="1600" dirty="0">
                        <a:solidFill>
                          <a:srgbClr val="0000FF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Printer Service ROM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4k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SKWD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Skwid’s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BarCode</a:t>
                      </a:r>
                      <a:r>
                        <a:rPr lang="en-US" sz="1600" baseline="0" dirty="0" smtClean="0"/>
                        <a:t> ROM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4k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0493203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AUTO</a:t>
                      </a:r>
                      <a:endParaRPr lang="de-DE" sz="1600" dirty="0">
                        <a:solidFill>
                          <a:srgbClr val="0000FF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10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0000FF"/>
                          </a:solidFill>
                        </a:rPr>
                        <a:t>Autostart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 / Duplication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</a:rPr>
                        <a:t> ROM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4k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Skwid’s</a:t>
                      </a:r>
                      <a:r>
                        <a:rPr lang="en-US" sz="1600" dirty="0" smtClean="0"/>
                        <a:t> Extended IL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4k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0963256"/>
                  </a:ext>
                </a:extLst>
              </a:tr>
              <a:tr h="3330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HSRV</a:t>
                      </a:r>
                      <a:endParaRPr lang="de-DE" sz="1600" dirty="0">
                        <a:solidFill>
                          <a:srgbClr val="0000FF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HP Service 2A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4k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urier New" pitchFamily="49" charset="0"/>
                          <a:cs typeface="Courier New" pitchFamily="49" charset="0"/>
                        </a:rPr>
                        <a:t>EILP</a:t>
                      </a:r>
                      <a:endParaRPr lang="de-DE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Extended IL+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4k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3122554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F8BA0EFE-07BE-434B-909D-90C830480CB0}"/>
              </a:ext>
            </a:extLst>
          </p:cNvPr>
          <p:cNvSpPr txBox="1">
            <a:spLocks/>
          </p:cNvSpPr>
          <p:nvPr/>
        </p:nvSpPr>
        <p:spPr>
          <a:xfrm>
            <a:off x="539651" y="262113"/>
            <a:ext cx="10515600" cy="8616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Appendix: 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Peripherals IMDB Reference</a:t>
            </a:r>
            <a:endParaRPr kumimoji="0" lang="de-DE" sz="3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70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455E1C8E-896D-4DCB-B221-9B7C9691D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0" y="266652"/>
            <a:ext cx="10515600" cy="781392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AMC_OS/X Highlights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xmlns="" id="{5BC9DA6C-8EDA-46C8-B1F8-4AE1CB73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89204" y="118299"/>
            <a:ext cx="1961849" cy="8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63D4CBF9-D6CE-4850-AEA7-D7F18029E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5263475"/>
              </p:ext>
            </p:extLst>
          </p:nvPr>
        </p:nvGraphicFramePr>
        <p:xfrm>
          <a:off x="3114776" y="3069369"/>
          <a:ext cx="3692801" cy="2434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4623">
                  <a:extLst>
                    <a:ext uri="{9D8B030D-6E8A-4147-A177-3AD203B41FA5}">
                      <a16:colId xmlns:a16="http://schemas.microsoft.com/office/drawing/2014/main" xmlns="" val="1143824369"/>
                    </a:ext>
                  </a:extLst>
                </a:gridCol>
                <a:gridCol w="1254187">
                  <a:extLst>
                    <a:ext uri="{9D8B030D-6E8A-4147-A177-3AD203B41FA5}">
                      <a16:colId xmlns:a16="http://schemas.microsoft.com/office/drawing/2014/main" xmlns="" val="1575928507"/>
                    </a:ext>
                  </a:extLst>
                </a:gridCol>
                <a:gridCol w="1123991">
                  <a:extLst>
                    <a:ext uri="{9D8B030D-6E8A-4147-A177-3AD203B41FA5}">
                      <a16:colId xmlns:a16="http://schemas.microsoft.com/office/drawing/2014/main" xmlns="" val="3415704311"/>
                    </a:ext>
                  </a:extLst>
                </a:gridCol>
              </a:tblGrid>
              <a:tr h="2029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FF"/>
                          </a:solidFill>
                          <a:effectLst/>
                        </a:rPr>
                        <a:t>File type</a:t>
                      </a:r>
                      <a:endParaRPr lang="en-US" sz="1000" b="1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FF"/>
                          </a:solidFill>
                          <a:effectLst/>
                        </a:rPr>
                        <a:t>CAT’4  Mnemonic</a:t>
                      </a:r>
                      <a:endParaRPr lang="en-US" sz="1000" b="1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FF"/>
                          </a:solidFill>
                          <a:effectLst/>
                        </a:rPr>
                        <a:t>File Type Id#</a:t>
                      </a:r>
                      <a:endParaRPr lang="en-US" sz="1000" b="1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648390"/>
                  </a:ext>
                </a:extLst>
              </a:tr>
              <a:tr h="2029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Program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“P”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29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Data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“D”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02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29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ASCII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“A”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03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29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Matrix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“M”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6815818"/>
                  </a:ext>
                </a:extLst>
              </a:tr>
              <a:tr h="2029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Buffers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“B”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09988996"/>
                  </a:ext>
                </a:extLst>
              </a:tr>
              <a:tr h="2029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Key Assignments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“K”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62855606"/>
                  </a:ext>
                </a:extLst>
              </a:tr>
              <a:tr h="2029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FF"/>
                          </a:solidFill>
                          <a:effectLst/>
                        </a:rPr>
                        <a:t>Status Registers</a:t>
                      </a:r>
                      <a:endParaRPr lang="en-US" sz="110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0000FF"/>
                          </a:solidFill>
                          <a:effectLst/>
                        </a:rPr>
                        <a:t>“T”</a:t>
                      </a:r>
                      <a:endParaRPr lang="en-US" sz="1000" b="1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07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77482308"/>
                  </a:ext>
                </a:extLst>
              </a:tr>
              <a:tr h="2029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FF"/>
                          </a:solidFill>
                          <a:effectLst/>
                        </a:rPr>
                        <a:t>Complex Stack</a:t>
                      </a:r>
                      <a:endParaRPr lang="en-US" sz="110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FF"/>
                          </a:solidFill>
                          <a:effectLst/>
                        </a:rPr>
                        <a:t>“Z”</a:t>
                      </a:r>
                      <a:endParaRPr lang="en-US" sz="1000" b="1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08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32502466"/>
                  </a:ext>
                </a:extLst>
              </a:tr>
              <a:tr h="2029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Polynomial</a:t>
                      </a:r>
                      <a:endParaRPr lang="en-US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FF"/>
                          </a:solidFill>
                          <a:effectLst/>
                        </a:rPr>
                        <a:t>“L”</a:t>
                      </a:r>
                      <a:endParaRPr lang="en-US" sz="1000" b="1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09</a:t>
                      </a:r>
                      <a:endParaRPr lang="en-US" sz="1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5886873"/>
                  </a:ext>
                </a:extLst>
              </a:tr>
              <a:tr h="2029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FORTH code</a:t>
                      </a:r>
                      <a:endParaRPr lang="en-US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FF"/>
                          </a:solidFill>
                          <a:effectLst/>
                        </a:rPr>
                        <a:t>“F”</a:t>
                      </a:r>
                      <a:endParaRPr lang="en-US" sz="1000" b="1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</a:t>
                      </a:r>
                      <a:endParaRPr lang="en-US" sz="1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70446957"/>
                  </a:ext>
                </a:extLst>
              </a:tr>
              <a:tr h="2029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FF"/>
                          </a:solidFill>
                          <a:effectLst/>
                        </a:rPr>
                        <a:t>HEPAX Data</a:t>
                      </a:r>
                      <a:endParaRPr lang="en-US" sz="1100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FF"/>
                          </a:solidFill>
                          <a:effectLst/>
                        </a:rPr>
                        <a:t>“H”</a:t>
                      </a:r>
                      <a:endParaRPr lang="en-US" sz="1000" b="1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11</a:t>
                      </a:r>
                      <a:endParaRPr lang="en-US" sz="1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61929112"/>
                  </a:ext>
                </a:extLst>
              </a:tr>
            </a:tbl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93BA3F3E-F588-4692-9152-B7C136918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329" y="1329776"/>
            <a:ext cx="2360612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xmlns="" id="{C140D336-37DA-45A6-8BFC-D22E5E3DF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329" y="1782346"/>
            <a:ext cx="23606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7BF934CB-7253-4134-8F0E-19BAF3C24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6784" y="1332010"/>
            <a:ext cx="23923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>
            <a:extLst>
              <a:ext uri="{FF2B5EF4-FFF2-40B4-BE49-F238E27FC236}">
                <a16:creationId xmlns:a16="http://schemas.microsoft.com/office/drawing/2014/main" xmlns="" id="{A982B393-8A3E-4EA1-826A-DD890AF68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6644" y="20139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7" name="Picture 13">
            <a:extLst>
              <a:ext uri="{FF2B5EF4-FFF2-40B4-BE49-F238E27FC236}">
                <a16:creationId xmlns:a16="http://schemas.microsoft.com/office/drawing/2014/main" xmlns="" id="{63488C42-7F0E-4310-8E34-FE575E497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2108" y="1805684"/>
            <a:ext cx="23812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xmlns="" id="{B3284B8F-0257-4891-A376-B5A54FAEC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205" y="2264506"/>
            <a:ext cx="236061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xmlns="" id="{5C90667D-8CE3-4D48-9755-288E88398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1850" y="1669681"/>
            <a:ext cx="2189980" cy="37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xmlns="" id="{99BFEC7A-4540-4953-80F8-43E98E090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0168" y="1648356"/>
            <a:ext cx="2189980" cy="37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7">
            <a:extLst>
              <a:ext uri="{FF2B5EF4-FFF2-40B4-BE49-F238E27FC236}">
                <a16:creationId xmlns:a16="http://schemas.microsoft.com/office/drawing/2014/main" xmlns="" id="{1ED7233F-5B3C-4BE2-A81F-969E2AB37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6435" y="24244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xmlns="" id="{78BFCE6A-4A39-45E6-A2FC-196BFAD93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835" y="32912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44" name="Picture 20">
            <a:extLst>
              <a:ext uri="{FF2B5EF4-FFF2-40B4-BE49-F238E27FC236}">
                <a16:creationId xmlns:a16="http://schemas.microsoft.com/office/drawing/2014/main" xmlns="" id="{BCBFDAED-BC19-455E-8009-297475991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0168" y="2104790"/>
            <a:ext cx="2189980" cy="36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>
            <a:extLst>
              <a:ext uri="{FF2B5EF4-FFF2-40B4-BE49-F238E27FC236}">
                <a16:creationId xmlns:a16="http://schemas.microsoft.com/office/drawing/2014/main" xmlns="" id="{3BB3CBDB-7E86-4870-9206-53A948871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1850" y="2125351"/>
            <a:ext cx="2189980" cy="35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>
            <a:extLst>
              <a:ext uri="{FF2B5EF4-FFF2-40B4-BE49-F238E27FC236}">
                <a16:creationId xmlns:a16="http://schemas.microsoft.com/office/drawing/2014/main" xmlns="" id="{5F8ACC77-2795-4F7E-AD9B-39F8E0C3E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1850" y="2609160"/>
            <a:ext cx="2189980" cy="3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5">
            <a:extLst>
              <a:ext uri="{FF2B5EF4-FFF2-40B4-BE49-F238E27FC236}">
                <a16:creationId xmlns:a16="http://schemas.microsoft.com/office/drawing/2014/main" xmlns="" id="{56442777-0376-4F85-A0BB-469ED9317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5767" y="50488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8" name="Picture 24">
            <a:extLst>
              <a:ext uri="{FF2B5EF4-FFF2-40B4-BE49-F238E27FC236}">
                <a16:creationId xmlns:a16="http://schemas.microsoft.com/office/drawing/2014/main" xmlns="" id="{6D1AA748-4202-4742-A877-1AC333829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0198" y="3764550"/>
            <a:ext cx="2255968" cy="38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6">
            <a:extLst>
              <a:ext uri="{FF2B5EF4-FFF2-40B4-BE49-F238E27FC236}">
                <a16:creationId xmlns:a16="http://schemas.microsoft.com/office/drawing/2014/main" xmlns="" id="{65ECD393-53B6-4F20-8B97-58A448D1B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5767" y="545840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51" name="Picture 27">
            <a:extLst>
              <a:ext uri="{FF2B5EF4-FFF2-40B4-BE49-F238E27FC236}">
                <a16:creationId xmlns:a16="http://schemas.microsoft.com/office/drawing/2014/main" xmlns="" id="{52CC0A63-5558-49D1-8B54-8E2A60C54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3168" y="3755002"/>
            <a:ext cx="2246980" cy="3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xmlns="" id="{BB5B53B0-2279-4CE0-961B-C3031F444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36970" y="5048357"/>
            <a:ext cx="2277519" cy="40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29">
            <a:extLst>
              <a:ext uri="{FF2B5EF4-FFF2-40B4-BE49-F238E27FC236}">
                <a16:creationId xmlns:a16="http://schemas.microsoft.com/office/drawing/2014/main" xmlns="" id="{8EDAC614-9D22-4A07-8B31-DFDFA1945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5700" y="5490839"/>
            <a:ext cx="2256459" cy="39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0D773A95-6A3D-4525-B264-1AC66450C584}"/>
              </a:ext>
            </a:extLst>
          </p:cNvPr>
          <p:cNvSpPr/>
          <p:nvPr/>
        </p:nvSpPr>
        <p:spPr>
          <a:xfrm>
            <a:off x="7017152" y="1286082"/>
            <a:ext cx="34138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RAM Program Compile &amp; Page </a:t>
            </a:r>
            <a:r>
              <a:rPr lang="en-US" sz="1600" dirty="0" err="1">
                <a:solidFill>
                  <a:srgbClr val="0000FF"/>
                </a:solidFill>
              </a:rPr>
              <a:t>Utils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0FCC0007-1ECF-4A1B-979E-1B72BA4F9C78}"/>
              </a:ext>
            </a:extLst>
          </p:cNvPr>
          <p:cNvSpPr/>
          <p:nvPr/>
        </p:nvSpPr>
        <p:spPr>
          <a:xfrm>
            <a:off x="7037998" y="3419222"/>
            <a:ext cx="44738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“ON-key” Prompt Lengthener (also for STO/RCL)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C4FF54FA-B4A0-4988-A699-E15236705064}"/>
              </a:ext>
            </a:extLst>
          </p:cNvPr>
          <p:cNvSpPr/>
          <p:nvPr/>
        </p:nvSpPr>
        <p:spPr>
          <a:xfrm>
            <a:off x="6978368" y="4921528"/>
            <a:ext cx="2343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Page/ROM Checksums</a:t>
            </a:r>
          </a:p>
        </p:txBody>
      </p:sp>
      <p:sp>
        <p:nvSpPr>
          <p:cNvPr id="18" name="Rectangle 31">
            <a:extLst>
              <a:ext uri="{FF2B5EF4-FFF2-40B4-BE49-F238E27FC236}">
                <a16:creationId xmlns:a16="http://schemas.microsoft.com/office/drawing/2014/main" xmlns="" id="{85D581E3-4E23-425B-8E46-5B65789C4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6946" y="57820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54" name="Picture 30">
            <a:extLst>
              <a:ext uri="{FF2B5EF4-FFF2-40B4-BE49-F238E27FC236}">
                <a16:creationId xmlns:a16="http://schemas.microsoft.com/office/drawing/2014/main" xmlns="" id="{257CFB10-03E6-46A3-ACE5-1836FC7B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7378" y="5285532"/>
            <a:ext cx="2262579" cy="37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32">
            <a:extLst>
              <a:ext uri="{FF2B5EF4-FFF2-40B4-BE49-F238E27FC236}">
                <a16:creationId xmlns:a16="http://schemas.microsoft.com/office/drawing/2014/main" xmlns="" id="{421984FB-8E5C-49C4-966D-E0511ADC0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6946" y="61726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D916AB7-B249-48A5-802E-4CAC345FAD0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25930" y="2280382"/>
            <a:ext cx="2390775" cy="409575"/>
          </a:xfrm>
          <a:prstGeom prst="rect">
            <a:avLst/>
          </a:prstGeom>
        </p:spPr>
      </p:pic>
      <p:sp>
        <p:nvSpPr>
          <p:cNvPr id="21" name="Arrow: Down 20">
            <a:extLst>
              <a:ext uri="{FF2B5EF4-FFF2-40B4-BE49-F238E27FC236}">
                <a16:creationId xmlns:a16="http://schemas.microsoft.com/office/drawing/2014/main" xmlns="" id="{6E16DC92-EF59-4658-9383-5D79FB6983A1}"/>
              </a:ext>
            </a:extLst>
          </p:cNvPr>
          <p:cNvSpPr/>
          <p:nvPr/>
        </p:nvSpPr>
        <p:spPr>
          <a:xfrm>
            <a:off x="4781757" y="2384564"/>
            <a:ext cx="379194" cy="60523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084033" y="5702928"/>
            <a:ext cx="2270152" cy="37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9658296" y="5931093"/>
            <a:ext cx="2238407" cy="37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BFBF7BB-9FCA-4C6A-A26C-33158F924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86FB063-49DB-4A16-933E-ACD271E03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C6129E52-0704-48E8-A147-527251AD6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296" y="3217070"/>
            <a:ext cx="2262578" cy="344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Straight Arrow Connector 43"/>
          <p:cNvCxnSpPr/>
          <p:nvPr/>
        </p:nvCxnSpPr>
        <p:spPr>
          <a:xfrm rot="10800000">
            <a:off x="2783806" y="6081701"/>
            <a:ext cx="2139887" cy="2576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C4FF54FA-B4A0-4988-A699-E15236705064}"/>
              </a:ext>
            </a:extLst>
          </p:cNvPr>
          <p:cNvSpPr/>
          <p:nvPr/>
        </p:nvSpPr>
        <p:spPr>
          <a:xfrm>
            <a:off x="2865658" y="5700016"/>
            <a:ext cx="25040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Special Char$ Keyboard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1150794" y="4884234"/>
            <a:ext cx="899531" cy="1494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BED083F-243E-485D-8E20-7692AB8B3945}"/>
              </a:ext>
            </a:extLst>
          </p:cNvPr>
          <p:cNvSpPr txBox="1"/>
          <p:nvPr/>
        </p:nvSpPr>
        <p:spPr>
          <a:xfrm>
            <a:off x="5192481" y="397793"/>
            <a:ext cx="2415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itchFamily="49" charset="0"/>
                <a:cs typeface="Courier New" pitchFamily="49" charset="0"/>
              </a:rPr>
              <a:t>[OSX3]</a:t>
            </a:r>
            <a:endParaRPr lang="de-DE" sz="28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268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8262" y="914400"/>
            <a:ext cx="1881274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Left-Right Arrow 20"/>
          <p:cNvSpPr/>
          <p:nvPr/>
        </p:nvSpPr>
        <p:spPr>
          <a:xfrm rot="1943882">
            <a:off x="5241724" y="3503342"/>
            <a:ext cx="4860147" cy="109040"/>
          </a:xfrm>
          <a:prstGeom prst="leftRightArrow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>
            <a:off x="5625936" y="1524000"/>
            <a:ext cx="4191000" cy="15240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7136" y="304800"/>
            <a:ext cx="1905000" cy="533400"/>
          </a:xfrm>
        </p:spPr>
        <p:txBody>
          <a:bodyPr>
            <a:noAutofit/>
          </a:bodyPr>
          <a:lstStyle/>
          <a:p>
            <a:r>
              <a:rPr lang="en-US" sz="1600" dirty="0"/>
              <a:t>Main Memory</a:t>
            </a:r>
            <a:br>
              <a:rPr lang="en-US" sz="1600" dirty="0"/>
            </a:br>
            <a:r>
              <a:rPr lang="en-US" sz="1600" dirty="0"/>
              <a:t>2.4 </a:t>
            </a:r>
            <a:r>
              <a:rPr lang="en-US" sz="1600" dirty="0" err="1"/>
              <a:t>kB</a:t>
            </a:r>
            <a:r>
              <a:rPr lang="en-US" sz="1600" dirty="0"/>
              <a:t> On-line</a:t>
            </a:r>
          </a:p>
        </p:txBody>
      </p:sp>
      <p:pic>
        <p:nvPicPr>
          <p:cNvPr id="1026" name="Picture 2" descr="http://www.decodesystems.com/HPIL-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5736" y="4800600"/>
            <a:ext cx="1309688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7721" y="914401"/>
            <a:ext cx="1525816" cy="150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21336" y="381001"/>
            <a:ext cx="1371600" cy="2354491"/>
          </a:xfrm>
          <a:prstGeom prst="rect">
            <a:avLst/>
          </a:prstGeom>
          <a:solidFill>
            <a:schemeClr val="bg2"/>
          </a:solidFill>
        </p:spPr>
        <p:txBody>
          <a:bodyPr wrap="square" numCol="1" rtlCol="0">
            <a:spAutoFit/>
          </a:bodyPr>
          <a:lstStyle/>
          <a:p>
            <a:r>
              <a:rPr lang="en-US" sz="1050" dirty="0"/>
              <a:t>APPCHR - </a:t>
            </a:r>
            <a:r>
              <a:rPr lang="en-US" sz="1050" dirty="0">
                <a:solidFill>
                  <a:srgbClr val="0000FF"/>
                </a:solidFill>
              </a:rPr>
              <a:t>ARCLCHR</a:t>
            </a:r>
          </a:p>
          <a:p>
            <a:r>
              <a:rPr lang="en-US" sz="1050" dirty="0"/>
              <a:t>APPREC – GETREC</a:t>
            </a:r>
          </a:p>
          <a:p>
            <a:r>
              <a:rPr lang="en-US" sz="1050" dirty="0"/>
              <a:t>ARCLREC</a:t>
            </a:r>
          </a:p>
          <a:p>
            <a:r>
              <a:rPr lang="en-US" sz="1050" dirty="0">
                <a:solidFill>
                  <a:srgbClr val="0000FF"/>
                </a:solidFill>
              </a:rPr>
              <a:t>GETBF – SAVEBF</a:t>
            </a:r>
          </a:p>
          <a:p>
            <a:r>
              <a:rPr lang="en-US" sz="1050" dirty="0">
                <a:solidFill>
                  <a:srgbClr val="0000FF"/>
                </a:solidFill>
              </a:rPr>
              <a:t>GETKA – SAVEKA</a:t>
            </a:r>
          </a:p>
          <a:p>
            <a:r>
              <a:rPr lang="en-US" sz="1050" dirty="0"/>
              <a:t>GETP – SAVEP</a:t>
            </a:r>
          </a:p>
          <a:p>
            <a:r>
              <a:rPr lang="en-US" sz="1050" dirty="0"/>
              <a:t>GETR/X – SAVER/X</a:t>
            </a:r>
          </a:p>
          <a:p>
            <a:r>
              <a:rPr lang="en-US" sz="1050" dirty="0">
                <a:solidFill>
                  <a:srgbClr val="0000FF"/>
                </a:solidFill>
              </a:rPr>
              <a:t>GETST - SAVEST</a:t>
            </a:r>
          </a:p>
          <a:p>
            <a:r>
              <a:rPr lang="en-US" sz="1050" dirty="0"/>
              <a:t>GETSUB</a:t>
            </a:r>
          </a:p>
          <a:p>
            <a:r>
              <a:rPr lang="en-US" sz="1050" dirty="0"/>
              <a:t>GETX – SAVEX</a:t>
            </a:r>
          </a:p>
          <a:p>
            <a:r>
              <a:rPr lang="en-US" sz="1050" dirty="0">
                <a:solidFill>
                  <a:srgbClr val="0000FF"/>
                </a:solidFill>
              </a:rPr>
              <a:t>GETZS - SAVEZS</a:t>
            </a:r>
          </a:p>
          <a:p>
            <a:r>
              <a:rPr lang="en-US" sz="1050" dirty="0"/>
              <a:t>INSCHR /REC</a:t>
            </a:r>
          </a:p>
          <a:p>
            <a:r>
              <a:rPr lang="en-US" sz="1050" dirty="0">
                <a:solidFill>
                  <a:srgbClr val="0000FF"/>
                </a:solidFill>
              </a:rPr>
              <a:t>MRGKA</a:t>
            </a:r>
          </a:p>
          <a:p>
            <a:r>
              <a:rPr lang="en-US" sz="1050" dirty="0"/>
              <a:t>RCLPT/A – SEEKPT/A</a:t>
            </a:r>
          </a:p>
        </p:txBody>
      </p:sp>
      <p:sp>
        <p:nvSpPr>
          <p:cNvPr id="8" name="Rectangle 7"/>
          <p:cNvSpPr/>
          <p:nvPr/>
        </p:nvSpPr>
        <p:spPr>
          <a:xfrm>
            <a:off x="6845136" y="5638801"/>
            <a:ext cx="1524000" cy="43088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9900"/>
                </a:solidFill>
              </a:rPr>
              <a:t>HREADFL – HWRTFL</a:t>
            </a:r>
          </a:p>
          <a:p>
            <a:r>
              <a:rPr lang="en-US" sz="1100" dirty="0">
                <a:solidFill>
                  <a:srgbClr val="009900"/>
                </a:solidFill>
              </a:rPr>
              <a:t>READROM - WRTROM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39936" y="2973050"/>
            <a:ext cx="1447800" cy="144655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(S)</a:t>
            </a:r>
            <a:r>
              <a:rPr lang="en-US" sz="1100" dirty="0"/>
              <a:t>WRTK – READK</a:t>
            </a:r>
          </a:p>
          <a:p>
            <a:r>
              <a:rPr lang="en-US" sz="1100" dirty="0">
                <a:solidFill>
                  <a:srgbClr val="FF0000"/>
                </a:solidFill>
              </a:rPr>
              <a:t>(S)</a:t>
            </a:r>
            <a:r>
              <a:rPr lang="en-US" sz="1100" dirty="0"/>
              <a:t>WRTP/V – READP</a:t>
            </a:r>
          </a:p>
          <a:p>
            <a:r>
              <a:rPr lang="en-US" sz="1100" dirty="0"/>
              <a:t>WRTR/X – READR/X</a:t>
            </a:r>
          </a:p>
          <a:p>
            <a:r>
              <a:rPr lang="en-US" sz="1100" dirty="0">
                <a:solidFill>
                  <a:srgbClr val="FF0000"/>
                </a:solidFill>
              </a:rPr>
              <a:t>(S)</a:t>
            </a:r>
            <a:r>
              <a:rPr lang="en-US" sz="1100" dirty="0"/>
              <a:t>WRTS – READS</a:t>
            </a:r>
          </a:p>
          <a:p>
            <a:r>
              <a:rPr lang="en-US" sz="1100" dirty="0">
                <a:solidFill>
                  <a:srgbClr val="FF0000"/>
                </a:solidFill>
              </a:rPr>
              <a:t>WRTBUF – READBUF</a:t>
            </a:r>
          </a:p>
          <a:p>
            <a:r>
              <a:rPr lang="en-US" sz="1100" dirty="0">
                <a:solidFill>
                  <a:srgbClr val="FF0000"/>
                </a:solidFill>
              </a:rPr>
              <a:t>WRTCAL – READCAL</a:t>
            </a:r>
          </a:p>
          <a:p>
            <a:r>
              <a:rPr lang="en-US" sz="1100" dirty="0">
                <a:solidFill>
                  <a:srgbClr val="FF0000"/>
                </a:solidFill>
              </a:rPr>
              <a:t>(S)</a:t>
            </a:r>
            <a:r>
              <a:rPr lang="en-US" sz="1100" dirty="0"/>
              <a:t>WRTA – READA</a:t>
            </a:r>
          </a:p>
          <a:p>
            <a:r>
              <a:rPr lang="en-US" sz="1100" dirty="0"/>
              <a:t>READSUB</a:t>
            </a:r>
            <a:endParaRPr lang="en-US" dirty="0"/>
          </a:p>
        </p:txBody>
      </p:sp>
      <p:sp>
        <p:nvSpPr>
          <p:cNvPr id="15" name="Left-Right Arrow 14"/>
          <p:cNvSpPr/>
          <p:nvPr/>
        </p:nvSpPr>
        <p:spPr>
          <a:xfrm>
            <a:off x="5473536" y="5486400"/>
            <a:ext cx="4114800" cy="76200"/>
          </a:xfrm>
          <a:prstGeom prst="leftRightArrow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664536" y="381000"/>
            <a:ext cx="1905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600" dirty="0">
                <a:latin typeface="+mj-lt"/>
                <a:ea typeface="+mj-ea"/>
                <a:cs typeface="+mj-cs"/>
              </a:rPr>
              <a:t>Extended Memory</a:t>
            </a:r>
            <a:br>
              <a:rPr lang="en-US" sz="1600" dirty="0">
                <a:latin typeface="+mj-lt"/>
                <a:ea typeface="+mj-ea"/>
                <a:cs typeface="+mj-cs"/>
              </a:rPr>
            </a:br>
            <a:r>
              <a:rPr lang="en-US" sz="1600" dirty="0">
                <a:latin typeface="+mj-lt"/>
                <a:ea typeface="+mj-ea"/>
                <a:cs typeface="+mj-cs"/>
              </a:rPr>
              <a:t>4.22 </a:t>
            </a:r>
            <a:r>
              <a:rPr lang="en-US" sz="1600" dirty="0" err="1">
                <a:latin typeface="+mj-lt"/>
                <a:ea typeface="+mj-ea"/>
                <a:cs typeface="+mj-cs"/>
              </a:rPr>
              <a:t>kB</a:t>
            </a:r>
            <a:r>
              <a:rPr lang="en-US" sz="1600" dirty="0">
                <a:latin typeface="+mj-lt"/>
                <a:ea typeface="+mj-ea"/>
                <a:cs typeface="+mj-cs"/>
              </a:rPr>
              <a:t> Off-line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750481" y="6019800"/>
            <a:ext cx="1905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600" dirty="0">
                <a:latin typeface="+mj-lt"/>
                <a:ea typeface="+mj-ea"/>
                <a:cs typeface="+mj-cs"/>
              </a:rPr>
              <a:t>Mass Storage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1600" dirty="0">
                <a:latin typeface="+mj-lt"/>
                <a:ea typeface="+mj-ea"/>
                <a:cs typeface="+mj-cs"/>
              </a:rPr>
              <a:t>1 MB Off-line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740736" y="6019800"/>
            <a:ext cx="1905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600" dirty="0">
                <a:latin typeface="+mj-lt"/>
                <a:ea typeface="+mj-ea"/>
                <a:cs typeface="+mj-cs"/>
              </a:rPr>
              <a:t>HEPAX RAM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1600" dirty="0">
                <a:latin typeface="+mj-lt"/>
                <a:ea typeface="+mj-ea"/>
                <a:cs typeface="+mj-cs"/>
              </a:rPr>
              <a:t>32 </a:t>
            </a:r>
            <a:r>
              <a:rPr lang="en-US" sz="1600" dirty="0" err="1">
                <a:latin typeface="+mj-lt"/>
                <a:ea typeface="+mj-ea"/>
                <a:cs typeface="+mj-cs"/>
              </a:rPr>
              <a:t>kB</a:t>
            </a:r>
            <a:r>
              <a:rPr lang="en-US" sz="1600" dirty="0">
                <a:latin typeface="+mj-lt"/>
                <a:ea typeface="+mj-ea"/>
                <a:cs typeface="+mj-cs"/>
              </a:rPr>
              <a:t> On-line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11936" y="3548896"/>
            <a:ext cx="1524000" cy="1785104"/>
          </a:xfrm>
          <a:prstGeom prst="rect">
            <a:avLst/>
          </a:prstGeom>
          <a:solidFill>
            <a:schemeClr val="bg2"/>
          </a:solidFill>
        </p:spPr>
        <p:txBody>
          <a:bodyPr wrap="square" numCol="1">
            <a:spAutoFit/>
          </a:bodyPr>
          <a:lstStyle/>
          <a:p>
            <a:r>
              <a:rPr lang="en-US" sz="1100" dirty="0">
                <a:solidFill>
                  <a:srgbClr val="009900"/>
                </a:solidFill>
              </a:rPr>
              <a:t>HAPPCHR</a:t>
            </a:r>
          </a:p>
          <a:p>
            <a:r>
              <a:rPr lang="en-US" sz="1100" dirty="0">
                <a:solidFill>
                  <a:srgbClr val="009900"/>
                </a:solidFill>
              </a:rPr>
              <a:t>HAPPREC – HGETREC</a:t>
            </a:r>
          </a:p>
          <a:p>
            <a:r>
              <a:rPr lang="en-US" sz="1100" dirty="0">
                <a:solidFill>
                  <a:srgbClr val="009900"/>
                </a:solidFill>
              </a:rPr>
              <a:t>HARCLRC</a:t>
            </a:r>
          </a:p>
          <a:p>
            <a:r>
              <a:rPr lang="en-US" sz="1100" dirty="0"/>
              <a:t>COPY/</a:t>
            </a:r>
            <a:r>
              <a:rPr lang="en-US" sz="1100" dirty="0">
                <a:solidFill>
                  <a:srgbClr val="0000FF"/>
                </a:solidFill>
              </a:rPr>
              <a:t>HGETP</a:t>
            </a:r>
            <a:r>
              <a:rPr lang="en-US" sz="1100" dirty="0"/>
              <a:t> </a:t>
            </a:r>
            <a:r>
              <a:rPr lang="en-US" sz="1100" dirty="0">
                <a:solidFill>
                  <a:srgbClr val="009900"/>
                </a:solidFill>
              </a:rPr>
              <a:t>– HSAVEP</a:t>
            </a:r>
          </a:p>
          <a:p>
            <a:r>
              <a:rPr lang="en-US" sz="1100" dirty="0">
                <a:solidFill>
                  <a:srgbClr val="009900"/>
                </a:solidFill>
              </a:rPr>
              <a:t>HGETA – HSAVEA</a:t>
            </a:r>
          </a:p>
          <a:p>
            <a:r>
              <a:rPr lang="en-US" sz="1100" dirty="0">
                <a:solidFill>
                  <a:srgbClr val="009900"/>
                </a:solidFill>
              </a:rPr>
              <a:t>HGETK – HSAVEK</a:t>
            </a:r>
          </a:p>
          <a:p>
            <a:r>
              <a:rPr lang="en-US" sz="1100" dirty="0">
                <a:solidFill>
                  <a:srgbClr val="009900"/>
                </a:solidFill>
              </a:rPr>
              <a:t>HGETR/X – HSAVER/X</a:t>
            </a:r>
          </a:p>
          <a:p>
            <a:r>
              <a:rPr lang="en-US" sz="1100" dirty="0">
                <a:solidFill>
                  <a:srgbClr val="009900"/>
                </a:solidFill>
              </a:rPr>
              <a:t>HGETX – HSAVEX</a:t>
            </a:r>
          </a:p>
          <a:p>
            <a:r>
              <a:rPr lang="en-US" sz="1100" dirty="0">
                <a:solidFill>
                  <a:srgbClr val="009900"/>
                </a:solidFill>
              </a:rPr>
              <a:t>HINSCHR/REC</a:t>
            </a:r>
          </a:p>
          <a:p>
            <a:r>
              <a:rPr lang="en-US" sz="1100" dirty="0">
                <a:solidFill>
                  <a:srgbClr val="009900"/>
                </a:solidFill>
              </a:rPr>
              <a:t>HRCLPT/A – HSEKPT/A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40736" y="4876801"/>
            <a:ext cx="1905000" cy="10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Left-Right Arrow 22"/>
          <p:cNvSpPr/>
          <p:nvPr/>
        </p:nvSpPr>
        <p:spPr>
          <a:xfrm rot="19582373">
            <a:off x="4934659" y="3424365"/>
            <a:ext cx="5532373" cy="149516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78336" y="3886201"/>
            <a:ext cx="1371600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100" dirty="0"/>
              <a:t>READA – WRTA</a:t>
            </a:r>
          </a:p>
          <a:p>
            <a:r>
              <a:rPr lang="en-US" sz="1100" dirty="0">
                <a:solidFill>
                  <a:srgbClr val="FF0000"/>
                </a:solidFill>
              </a:rPr>
              <a:t>READCAL – WRTCAL</a:t>
            </a:r>
          </a:p>
          <a:p>
            <a:r>
              <a:rPr lang="en-US" sz="1100" dirty="0">
                <a:solidFill>
                  <a:srgbClr val="FF0000"/>
                </a:solidFill>
              </a:rPr>
              <a:t>READXM - WRTXM</a:t>
            </a:r>
          </a:p>
          <a:p>
            <a:r>
              <a:rPr lang="en-US" sz="1100" dirty="0"/>
              <a:t>SAVEAS - GETAS</a:t>
            </a:r>
            <a:endParaRPr lang="en-US" dirty="0"/>
          </a:p>
        </p:txBody>
      </p:sp>
      <p:sp>
        <p:nvSpPr>
          <p:cNvPr id="13" name="Up-Down Arrow 12"/>
          <p:cNvSpPr/>
          <p:nvPr/>
        </p:nvSpPr>
        <p:spPr>
          <a:xfrm>
            <a:off x="4635336" y="2438400"/>
            <a:ext cx="152400" cy="2362200"/>
          </a:xfrm>
          <a:prstGeom prst="up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-Down Arrow 15"/>
          <p:cNvSpPr/>
          <p:nvPr/>
        </p:nvSpPr>
        <p:spPr>
          <a:xfrm>
            <a:off x="10578936" y="1981200"/>
            <a:ext cx="76200" cy="2743200"/>
          </a:xfrm>
          <a:prstGeom prst="upDownArrow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07136" y="6400800"/>
            <a:ext cx="106680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Extensions</a:t>
            </a:r>
            <a:r>
              <a:rPr lang="en-US" sz="1600" dirty="0"/>
              <a:t>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73536" y="6400800"/>
            <a:ext cx="106680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CX/HP-IL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673936" y="6400800"/>
            <a:ext cx="106680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9900"/>
                </a:solidFill>
              </a:rPr>
              <a:t>HEPAX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40336" y="6400800"/>
            <a:ext cx="106680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</a:rPr>
              <a:t>Skwid’s</a:t>
            </a:r>
            <a:r>
              <a:rPr lang="en-US" sz="1600" dirty="0"/>
              <a:t>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120333" y="2973050"/>
            <a:ext cx="1189655" cy="2616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009900"/>
                </a:solidFill>
              </a:rPr>
              <a:t>n/a  (!!)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97520" y="266651"/>
            <a:ext cx="3065588" cy="12385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Appendix: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HP-41 System Memory</a:t>
            </a:r>
            <a:br>
              <a:rPr lang="en-US" sz="6000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en-US" sz="2800" i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MLDL Modules</a:t>
            </a:r>
            <a:endParaRPr kumimoji="0" lang="de-DE" sz="6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8610" name="Picture 5" descr="image002">
            <a:extLst>
              <a:ext uri="{FF2B5EF4-FFF2-40B4-BE49-F238E27FC236}">
                <a16:creationId xmlns:a16="http://schemas.microsoft.com/office/drawing/2014/main" xmlns="" id="{5BCDB010-735A-4D73-B162-06DE6E008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396" y="5130170"/>
            <a:ext cx="30384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65702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F0F20-4672-426D-98C8-2ED71280579B}" type="slidenum">
              <a:rPr lang="en-US"/>
              <a:pPr>
                <a:defRPr/>
              </a:pPr>
              <a:t>71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7311" y="5305865"/>
            <a:ext cx="1861919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itle 1"/>
          <p:cNvSpPr>
            <a:spLocks noGrp="1"/>
          </p:cNvSpPr>
          <p:nvPr>
            <p:ph type="ctrTitle" idx="4294967295"/>
          </p:nvPr>
        </p:nvSpPr>
        <p:spPr>
          <a:xfrm>
            <a:off x="5080000" y="4343400"/>
            <a:ext cx="2540000" cy="533400"/>
          </a:xfrm>
        </p:spPr>
        <p:txBody>
          <a:bodyPr/>
          <a:lstStyle/>
          <a:p>
            <a:r>
              <a:rPr lang="en-US" sz="1400"/>
              <a:t>Main Memory</a:t>
            </a:r>
            <a:br>
              <a:rPr lang="en-US" sz="1400"/>
            </a:br>
            <a:r>
              <a:rPr lang="en-US" sz="1400"/>
              <a:t>2.4 kB On-line</a:t>
            </a:r>
          </a:p>
        </p:txBody>
      </p:sp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2685" y="4892676"/>
            <a:ext cx="186217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6800" y="2286001"/>
            <a:ext cx="1930400" cy="854075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GETBF – SAVEBF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GETKA – SAVEKA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GETST - SAVEST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GETZS - SAVEZS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MRGKA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26400" y="4800600"/>
            <a:ext cx="2540000" cy="533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400">
                <a:latin typeface="Calibri" pitchFamily="34" charset="0"/>
              </a:rPr>
              <a:t>Extended Memory</a:t>
            </a:r>
            <a:br>
              <a:rPr lang="en-US" sz="1400">
                <a:latin typeface="Calibri" pitchFamily="34" charset="0"/>
              </a:rPr>
            </a:br>
            <a:r>
              <a:rPr lang="en-US" sz="1400">
                <a:latin typeface="Calibri" pitchFamily="34" charset="0"/>
              </a:rPr>
              <a:t>4.22 kB Off-line</a:t>
            </a:r>
          </a:p>
        </p:txBody>
      </p:sp>
      <p:sp>
        <p:nvSpPr>
          <p:cNvPr id="14363" name="Rectangle 11"/>
          <p:cNvSpPr>
            <a:spLocks noChangeArrowheads="1"/>
          </p:cNvSpPr>
          <p:nvPr/>
        </p:nvSpPr>
        <p:spPr bwMode="auto">
          <a:xfrm>
            <a:off x="7416800" y="762001"/>
            <a:ext cx="1930400" cy="14636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CLEM/CLXM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FLCOPY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RENMFL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RETPFL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FLDH</a:t>
            </a:r>
          </a:p>
          <a:p>
            <a:r>
              <a:rPr lang="en-US" sz="1000">
                <a:latin typeface="Calibri" pitchFamily="34" charset="0"/>
              </a:rPr>
              <a:t>FLSIZE</a:t>
            </a:r>
          </a:p>
          <a:p>
            <a:r>
              <a:rPr lang="en-US" sz="1000">
                <a:latin typeface="Calibri" pitchFamily="34" charset="0"/>
              </a:rPr>
              <a:t>PURFL</a:t>
            </a:r>
          </a:p>
          <a:p>
            <a:r>
              <a:rPr lang="en-US" sz="1000">
                <a:latin typeface="Calibri" pitchFamily="34" charset="0"/>
              </a:rPr>
              <a:t>RESZFL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WORKFL</a:t>
            </a:r>
          </a:p>
        </p:txBody>
      </p:sp>
      <p:sp>
        <p:nvSpPr>
          <p:cNvPr id="14365" name="Rectangle 11"/>
          <p:cNvSpPr>
            <a:spLocks noChangeArrowheads="1"/>
          </p:cNvSpPr>
          <p:nvPr/>
        </p:nvSpPr>
        <p:spPr bwMode="auto">
          <a:xfrm>
            <a:off x="5181600" y="762000"/>
            <a:ext cx="1930400" cy="25304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ARCLBF  - ASTOBF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B? / BUF?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BF&gt;RGX - RGX&gt;BF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BF&gt;ST – ST&gt;BF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BFHD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BHEAD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BFLNG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BRFCL  - BFSTO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CLB / DELBUF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CLRBF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CRBUF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KACLR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KALNG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KAPCK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REIDBF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RESZBF</a:t>
            </a:r>
          </a:p>
        </p:txBody>
      </p:sp>
      <p:sp>
        <p:nvSpPr>
          <p:cNvPr id="14366" name="Rectangle 11"/>
          <p:cNvSpPr>
            <a:spLocks noChangeArrowheads="1"/>
          </p:cNvSpPr>
          <p:nvPr/>
        </p:nvSpPr>
        <p:spPr bwMode="auto">
          <a:xfrm>
            <a:off x="3048000" y="762001"/>
            <a:ext cx="1930400" cy="40544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A&lt;&gt;RG _ _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A&lt;&gt;ST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A&gt;ST/ST&gt;A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A&gt;RG - RG&gt;A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ABSP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AINT /AIP /ARCLI</a:t>
            </a:r>
          </a:p>
          <a:p>
            <a:r>
              <a:rPr lang="en-US" sz="1000">
                <a:latin typeface="Calibri" pitchFamily="34" charset="0"/>
              </a:rPr>
              <a:t>ALENG</a:t>
            </a:r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/X/XY</a:t>
            </a:r>
          </a:p>
          <a:p>
            <a:r>
              <a:rPr lang="en-US" sz="1000">
                <a:latin typeface="Calibri" pitchFamily="34" charset="0"/>
              </a:rPr>
              <a:t>ANUM/DEL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AREV</a:t>
            </a:r>
          </a:p>
          <a:p>
            <a:r>
              <a:rPr lang="en-US" sz="1000">
                <a:latin typeface="Calibri" pitchFamily="34" charset="0"/>
              </a:rPr>
              <a:t>ASHF/</a:t>
            </a:r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X</a:t>
            </a:r>
            <a:r>
              <a:rPr lang="en-US" sz="1000">
                <a:latin typeface="Calibri" pitchFamily="34" charset="0"/>
              </a:rPr>
              <a:t> – AROT/</a:t>
            </a:r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X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ASWAP / USWAP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AXEQ?</a:t>
            </a:r>
          </a:p>
          <a:p>
            <a:r>
              <a:rPr lang="en-US" sz="1000">
                <a:latin typeface="Calibri" pitchFamily="34" charset="0"/>
              </a:rPr>
              <a:t>(</a:t>
            </a:r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L</a:t>
            </a:r>
            <a:r>
              <a:rPr lang="en-US" sz="1000">
                <a:latin typeface="Calibri" pitchFamily="34" charset="0"/>
              </a:rPr>
              <a:t>)ATOX – </a:t>
            </a:r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XTOAL</a:t>
            </a:r>
          </a:p>
          <a:p>
            <a:r>
              <a:rPr lang="en-US" sz="1000">
                <a:latin typeface="Calibri" pitchFamily="34" charset="0"/>
              </a:rPr>
              <a:t>CLA/ </a:t>
            </a:r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-/ C/ ?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LADEL/X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LEFT$ - MID$ - RIGHT$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LOW$ - UPR$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M&lt;&gt;N/O/P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N&lt;&gt;O/P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O&lt;&gt;P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POSA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PRESP/FX – POSTSP/FX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RATOX </a:t>
            </a:r>
            <a:r>
              <a:rPr lang="en-US" sz="1000">
                <a:latin typeface="Calibri" pitchFamily="34" charset="0"/>
              </a:rPr>
              <a:t>– XTOA(</a:t>
            </a:r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R</a:t>
            </a:r>
            <a:r>
              <a:rPr lang="en-US" sz="1000">
                <a:latin typeface="Calibri" pitchFamily="34" charset="0"/>
              </a:rPr>
              <a:t>)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REMZER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XATOX - ASTOXX</a:t>
            </a:r>
          </a:p>
          <a:p>
            <a:r>
              <a:rPr lang="en-US" sz="1000">
                <a:latin typeface="Calibri" pitchFamily="34" charset="0"/>
              </a:rPr>
              <a:t>YTOAX / </a:t>
            </a:r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ASUB</a:t>
            </a:r>
          </a:p>
        </p:txBody>
      </p:sp>
      <p:sp>
        <p:nvSpPr>
          <p:cNvPr id="2" name="TextBox 6"/>
          <p:cNvSpPr txBox="1"/>
          <p:nvPr/>
        </p:nvSpPr>
        <p:spPr>
          <a:xfrm>
            <a:off x="9550400" y="2590801"/>
            <a:ext cx="1930400" cy="1768475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APPCHR - </a:t>
            </a:r>
            <a:r>
              <a:rPr lang="en-US" sz="1000" dirty="0">
                <a:solidFill>
                  <a:srgbClr val="0000FF"/>
                </a:solidFill>
                <a:latin typeface="Calibri" pitchFamily="34" charset="0"/>
              </a:rPr>
              <a:t>ARCLCHR</a:t>
            </a:r>
          </a:p>
          <a:p>
            <a:r>
              <a:rPr lang="en-US" sz="1000" dirty="0">
                <a:latin typeface="Calibri" pitchFamily="34" charset="0"/>
              </a:rPr>
              <a:t>APPREC – GETREC</a:t>
            </a:r>
          </a:p>
          <a:p>
            <a:r>
              <a:rPr lang="en-US" sz="1000" dirty="0">
                <a:latin typeface="Calibri" pitchFamily="34" charset="0"/>
              </a:rPr>
              <a:t>ARCLREC</a:t>
            </a:r>
          </a:p>
          <a:p>
            <a:r>
              <a:rPr lang="en-US" sz="1000" dirty="0">
                <a:latin typeface="Calibri" pitchFamily="34" charset="0"/>
              </a:rPr>
              <a:t>ASROOM</a:t>
            </a:r>
          </a:p>
          <a:p>
            <a:r>
              <a:rPr lang="en-US" sz="1000" dirty="0">
                <a:latin typeface="Calibri" pitchFamily="34" charset="0"/>
              </a:rPr>
              <a:t>CRFLAS</a:t>
            </a:r>
          </a:p>
          <a:p>
            <a:r>
              <a:rPr lang="en-US" sz="1000" dirty="0">
                <a:latin typeface="Calibri" pitchFamily="34" charset="0"/>
              </a:rPr>
              <a:t>DELCHR/REC</a:t>
            </a:r>
          </a:p>
          <a:p>
            <a:r>
              <a:rPr lang="en-US" sz="1000" dirty="0">
                <a:latin typeface="Calibri" pitchFamily="34" charset="0"/>
              </a:rPr>
              <a:t>ED </a:t>
            </a:r>
            <a:r>
              <a:rPr lang="en-US" sz="1000" dirty="0">
                <a:solidFill>
                  <a:srgbClr val="0000FF"/>
                </a:solidFill>
                <a:latin typeface="Calibri" pitchFamily="34" charset="0"/>
              </a:rPr>
              <a:t>/ ED+</a:t>
            </a:r>
          </a:p>
          <a:p>
            <a:r>
              <a:rPr lang="en-US" sz="1000" dirty="0">
                <a:latin typeface="Calibri" pitchFamily="34" charset="0"/>
              </a:rPr>
              <a:t>GETAS - SAVEAS</a:t>
            </a:r>
          </a:p>
          <a:p>
            <a:r>
              <a:rPr lang="en-US" sz="1000" dirty="0">
                <a:latin typeface="Calibri" pitchFamily="34" charset="0"/>
              </a:rPr>
              <a:t>INSCHR /REC</a:t>
            </a:r>
          </a:p>
          <a:p>
            <a:r>
              <a:rPr lang="en-US" sz="1000" dirty="0">
                <a:latin typeface="Calibri" pitchFamily="34" charset="0"/>
              </a:rPr>
              <a:t>POSFL</a:t>
            </a:r>
          </a:p>
          <a:p>
            <a:r>
              <a:rPr lang="en-US" sz="1000" dirty="0">
                <a:latin typeface="Calibri" pitchFamily="34" charset="0"/>
              </a:rPr>
              <a:t>RCLPT/A – SEEKPT/A</a:t>
            </a:r>
          </a:p>
        </p:txBody>
      </p:sp>
      <p:sp>
        <p:nvSpPr>
          <p:cNvPr id="3" name="TextBox 6"/>
          <p:cNvSpPr txBox="1"/>
          <p:nvPr/>
        </p:nvSpPr>
        <p:spPr>
          <a:xfrm>
            <a:off x="9550400" y="1524000"/>
            <a:ext cx="1930400" cy="1006475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CRFLD</a:t>
            </a:r>
          </a:p>
          <a:p>
            <a:r>
              <a:rPr lang="en-US" sz="1000">
                <a:latin typeface="Calibri" pitchFamily="34" charset="0"/>
              </a:rPr>
              <a:t>CLFL</a:t>
            </a:r>
          </a:p>
          <a:p>
            <a:r>
              <a:rPr lang="en-US" sz="1000">
                <a:latin typeface="Calibri" pitchFamily="34" charset="0"/>
              </a:rPr>
              <a:t>GETR/X – SAVER/X</a:t>
            </a:r>
          </a:p>
          <a:p>
            <a:r>
              <a:rPr lang="en-US" sz="1000">
                <a:latin typeface="Calibri" pitchFamily="34" charset="0"/>
              </a:rPr>
              <a:t>GETX - SAVEX</a:t>
            </a:r>
          </a:p>
          <a:p>
            <a:r>
              <a:rPr lang="en-US" sz="1000">
                <a:latin typeface="Calibri" pitchFamily="34" charset="0"/>
              </a:rPr>
              <a:t>RCLPT/A – SEEKPT/A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WRTDF - READF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9550400" y="762001"/>
            <a:ext cx="1930400" cy="701675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eaLnBrk="0" hangingPunct="0"/>
            <a:r>
              <a:rPr lang="en-US" sz="1000">
                <a:latin typeface="Calibri" pitchFamily="34" charset="0"/>
              </a:rPr>
              <a:t>GETP – SAVEP</a:t>
            </a:r>
          </a:p>
          <a:p>
            <a:r>
              <a:rPr lang="en-US" sz="1000">
                <a:latin typeface="Calibri" pitchFamily="34" charset="0"/>
              </a:rPr>
              <a:t>GETSUB</a:t>
            </a: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RSTCHK</a:t>
            </a:r>
            <a:endParaRPr lang="en-US" sz="1000">
              <a:latin typeface="Calibri" pitchFamily="34" charset="0"/>
            </a:endParaRPr>
          </a:p>
          <a:p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XQXM</a:t>
            </a:r>
          </a:p>
        </p:txBody>
      </p:sp>
      <p:sp>
        <p:nvSpPr>
          <p:cNvPr id="14370" name="Rectangle 11"/>
          <p:cNvSpPr>
            <a:spLocks noChangeArrowheads="1"/>
          </p:cNvSpPr>
          <p:nvPr/>
        </p:nvSpPr>
        <p:spPr bwMode="auto">
          <a:xfrm>
            <a:off x="914400" y="762001"/>
            <a:ext cx="1930400" cy="52736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7P&lt;&gt;S</a:t>
            </a:r>
          </a:p>
          <a:p>
            <a:r>
              <a:rPr lang="en-US" sz="1000" dirty="0">
                <a:solidFill>
                  <a:srgbClr val="0000FF"/>
                </a:solidFill>
                <a:latin typeface="Calibri" pitchFamily="34" charset="0"/>
              </a:rPr>
              <a:t>CLMM</a:t>
            </a:r>
          </a:p>
          <a:p>
            <a:r>
              <a:rPr lang="en-US" sz="1000" dirty="0">
                <a:latin typeface="Calibri" pitchFamily="34" charset="0"/>
              </a:rPr>
              <a:t>CLP</a:t>
            </a:r>
          </a:p>
          <a:p>
            <a:r>
              <a:rPr lang="en-US" sz="1000" dirty="0">
                <a:solidFill>
                  <a:srgbClr val="0000FF"/>
                </a:solidFill>
                <a:latin typeface="Calibri" pitchFamily="34" charset="0"/>
              </a:rPr>
              <a:t>CLRAM</a:t>
            </a:r>
          </a:p>
          <a:p>
            <a:r>
              <a:rPr lang="en-US" sz="1000" dirty="0">
                <a:latin typeface="Calibri" pitchFamily="34" charset="0"/>
              </a:rPr>
              <a:t>CLRG/X</a:t>
            </a:r>
          </a:p>
          <a:p>
            <a:r>
              <a:rPr lang="en-US" sz="1000" dirty="0">
                <a:latin typeface="Calibri" pitchFamily="34" charset="0"/>
              </a:rPr>
              <a:t>CL</a:t>
            </a:r>
            <a:r>
              <a:rPr lang="en-US" sz="1000" dirty="0">
                <a:latin typeface="Symbol" pitchFamily="18" charset="2"/>
              </a:rPr>
              <a:t>S</a:t>
            </a:r>
          </a:p>
          <a:p>
            <a:r>
              <a:rPr lang="en-US" sz="1000" dirty="0">
                <a:latin typeface="Calibri" pitchFamily="34" charset="0"/>
              </a:rPr>
              <a:t>CLST</a:t>
            </a:r>
          </a:p>
          <a:p>
            <a:r>
              <a:rPr lang="en-US" sz="1000" dirty="0">
                <a:latin typeface="Calibri" pitchFamily="34" charset="0"/>
              </a:rPr>
              <a:t>CLX</a:t>
            </a:r>
          </a:p>
          <a:p>
            <a:r>
              <a:rPr lang="en-US" sz="1000" dirty="0">
                <a:latin typeface="Calibri" pitchFamily="34" charset="0"/>
              </a:rPr>
              <a:t>ENTER^</a:t>
            </a:r>
          </a:p>
          <a:p>
            <a:r>
              <a:rPr lang="en-US" sz="1000" dirty="0">
                <a:latin typeface="Calibri" pitchFamily="34" charset="0"/>
              </a:rPr>
              <a:t>PCLPS</a:t>
            </a:r>
          </a:p>
          <a:p>
            <a:r>
              <a:rPr lang="en-US" sz="1000" dirty="0">
                <a:latin typeface="Calibri" pitchFamily="34" charset="0"/>
              </a:rPr>
              <a:t>COPY</a:t>
            </a:r>
          </a:p>
          <a:p>
            <a:r>
              <a:rPr lang="en-US" sz="1000" dirty="0">
                <a:latin typeface="Calibri" pitchFamily="34" charset="0"/>
              </a:rPr>
              <a:t>LASTX</a:t>
            </a:r>
          </a:p>
          <a:p>
            <a:r>
              <a:rPr lang="en-US" sz="1000" dirty="0">
                <a:solidFill>
                  <a:srgbClr val="0000FF"/>
                </a:solidFill>
                <a:latin typeface="Calibri" pitchFamily="34" charset="0"/>
              </a:rPr>
              <a:t>NRCLX - NSTOY</a:t>
            </a:r>
          </a:p>
          <a:p>
            <a:r>
              <a:rPr lang="en-US" sz="1000" dirty="0">
                <a:solidFill>
                  <a:srgbClr val="0000FF"/>
                </a:solidFill>
                <a:latin typeface="Calibri" pitchFamily="34" charset="0"/>
              </a:rPr>
              <a:t>PC&gt;X – X&gt;PC</a:t>
            </a:r>
          </a:p>
          <a:p>
            <a:r>
              <a:rPr lang="en-US" sz="1000" dirty="0">
                <a:solidFill>
                  <a:srgbClr val="0000FF"/>
                </a:solidFill>
                <a:latin typeface="Calibri" pitchFamily="34" charset="0"/>
              </a:rPr>
              <a:t>PC&lt;&gt;RTN</a:t>
            </a:r>
          </a:p>
          <a:p>
            <a:r>
              <a:rPr lang="en-US" sz="1000" dirty="0">
                <a:latin typeface="Calibri" pitchFamily="34" charset="0"/>
              </a:rPr>
              <a:t>PACK</a:t>
            </a:r>
          </a:p>
          <a:p>
            <a:r>
              <a:rPr lang="en-US" sz="1000" dirty="0">
                <a:solidFill>
                  <a:srgbClr val="0000FF"/>
                </a:solidFill>
                <a:latin typeface="Calibri" pitchFamily="34" charset="0"/>
              </a:rPr>
              <a:t>PEEKR - POKER</a:t>
            </a:r>
          </a:p>
          <a:p>
            <a:r>
              <a:rPr lang="en-US" sz="1000" dirty="0">
                <a:latin typeface="Calibri" pitchFamily="34" charset="0"/>
              </a:rPr>
              <a:t>R^ - RDN</a:t>
            </a:r>
          </a:p>
          <a:p>
            <a:r>
              <a:rPr lang="en-US" sz="1000" dirty="0">
                <a:solidFill>
                  <a:srgbClr val="0000FF"/>
                </a:solidFill>
                <a:latin typeface="Calibri" pitchFamily="34" charset="0"/>
              </a:rPr>
              <a:t>RAMED/EDIT</a:t>
            </a:r>
          </a:p>
          <a:p>
            <a:r>
              <a:rPr lang="en-US" sz="1000" dirty="0">
                <a:latin typeface="Calibri" pitchFamily="34" charset="0"/>
              </a:rPr>
              <a:t>REGMOVE/SWAP</a:t>
            </a:r>
            <a:r>
              <a:rPr lang="en-US" sz="1000" dirty="0">
                <a:solidFill>
                  <a:srgbClr val="0000FF"/>
                </a:solidFill>
                <a:latin typeface="Calibri" pitchFamily="34" charset="0"/>
              </a:rPr>
              <a:t> RCLBM – STOBM</a:t>
            </a:r>
          </a:p>
          <a:p>
            <a:r>
              <a:rPr lang="en-US" sz="1000" dirty="0">
                <a:solidFill>
                  <a:srgbClr val="0000FF"/>
                </a:solidFill>
                <a:latin typeface="Calibri" pitchFamily="34" charset="0"/>
              </a:rPr>
              <a:t>ST&gt;RG – RG&gt;ST</a:t>
            </a:r>
          </a:p>
          <a:p>
            <a:r>
              <a:rPr lang="en-US" sz="1000" dirty="0">
                <a:solidFill>
                  <a:srgbClr val="0000FF"/>
                </a:solidFill>
                <a:latin typeface="Calibri" pitchFamily="34" charset="0"/>
              </a:rPr>
              <a:t>ST&lt;&gt;RG _ _</a:t>
            </a:r>
          </a:p>
          <a:p>
            <a:r>
              <a:rPr lang="en-US" sz="1000" dirty="0">
                <a:solidFill>
                  <a:srgbClr val="0000FF"/>
                </a:solidFill>
                <a:latin typeface="Calibri" pitchFamily="34" charset="0"/>
              </a:rPr>
              <a:t>ST&gt;</a:t>
            </a:r>
            <a:r>
              <a:rPr lang="en-US" sz="1000" dirty="0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en-US" sz="1000" dirty="0">
                <a:solidFill>
                  <a:srgbClr val="0000FF"/>
                </a:solidFill>
                <a:latin typeface="Calibri" pitchFamily="34" charset="0"/>
              </a:rPr>
              <a:t> - </a:t>
            </a:r>
            <a:r>
              <a:rPr lang="en-US" sz="1000" dirty="0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en-US" sz="1000" dirty="0">
                <a:solidFill>
                  <a:srgbClr val="0000FF"/>
                </a:solidFill>
                <a:latin typeface="Calibri" pitchFamily="34" charset="0"/>
              </a:rPr>
              <a:t>&gt;ST</a:t>
            </a:r>
          </a:p>
          <a:p>
            <a:r>
              <a:rPr lang="en-US" sz="1000" dirty="0">
                <a:solidFill>
                  <a:srgbClr val="0000FF"/>
                </a:solidFill>
                <a:latin typeface="Calibri" pitchFamily="34" charset="0"/>
              </a:rPr>
              <a:t>ST&lt;&gt;</a:t>
            </a:r>
            <a:r>
              <a:rPr lang="en-US" sz="1000" dirty="0">
                <a:solidFill>
                  <a:srgbClr val="0000FF"/>
                </a:solidFill>
                <a:latin typeface="Symbol" pitchFamily="18" charset="2"/>
              </a:rPr>
              <a:t>S</a:t>
            </a:r>
          </a:p>
          <a:p>
            <a:r>
              <a:rPr lang="en-US" sz="1000" dirty="0">
                <a:latin typeface="Calibri" pitchFamily="34" charset="0"/>
              </a:rPr>
              <a:t>(A)STO – (A)RCL</a:t>
            </a:r>
          </a:p>
          <a:p>
            <a:r>
              <a:rPr lang="en-US" sz="1000" dirty="0">
                <a:latin typeface="Calibri" pitchFamily="34" charset="0"/>
              </a:rPr>
              <a:t>STOFLAG – RCLFLAG</a:t>
            </a:r>
          </a:p>
          <a:p>
            <a:r>
              <a:rPr lang="en-US" sz="1000" dirty="0">
                <a:solidFill>
                  <a:srgbClr val="0000FF"/>
                </a:solidFill>
                <a:latin typeface="Calibri" pitchFamily="34" charset="0"/>
              </a:rPr>
              <a:t>SWAPR </a:t>
            </a:r>
          </a:p>
          <a:p>
            <a:r>
              <a:rPr lang="en-US" sz="1000" dirty="0">
                <a:latin typeface="Calibri" pitchFamily="34" charset="0"/>
              </a:rPr>
              <a:t>(P)SIZE</a:t>
            </a:r>
          </a:p>
          <a:p>
            <a:r>
              <a:rPr lang="en-US" sz="1000" dirty="0">
                <a:latin typeface="Calibri" pitchFamily="34" charset="0"/>
              </a:rPr>
              <a:t>X&lt;&gt;</a:t>
            </a:r>
          </a:p>
          <a:p>
            <a:r>
              <a:rPr lang="en-US" sz="1000" dirty="0">
                <a:solidFill>
                  <a:srgbClr val="0000FF"/>
                </a:solidFill>
                <a:latin typeface="Calibri" pitchFamily="34" charset="0"/>
              </a:rPr>
              <a:t>X&lt;&gt;BM</a:t>
            </a:r>
            <a:endParaRPr lang="en-US" sz="1000" dirty="0">
              <a:latin typeface="Calibri" pitchFamily="34" charset="0"/>
            </a:endParaRPr>
          </a:p>
          <a:p>
            <a:r>
              <a:rPr lang="en-US" sz="1000" dirty="0">
                <a:latin typeface="Calibri" pitchFamily="34" charset="0"/>
              </a:rPr>
              <a:t>X&lt;&gt;F</a:t>
            </a:r>
          </a:p>
          <a:p>
            <a:r>
              <a:rPr lang="en-US" sz="1000" dirty="0">
                <a:latin typeface="Calibri" pitchFamily="34" charset="0"/>
              </a:rPr>
              <a:t>X&lt;&gt;Y</a:t>
            </a:r>
          </a:p>
          <a:p>
            <a:r>
              <a:rPr lang="en-US" sz="1000" dirty="0">
                <a:solidFill>
                  <a:srgbClr val="0000FF"/>
                </a:solidFill>
                <a:latin typeface="Calibri" pitchFamily="34" charset="0"/>
              </a:rPr>
              <a:t>X&lt;I&gt;Y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14371" name="TextBox 27"/>
          <p:cNvSpPr txBox="1">
            <a:spLocks noChangeArrowheads="1"/>
          </p:cNvSpPr>
          <p:nvPr/>
        </p:nvSpPr>
        <p:spPr bwMode="auto">
          <a:xfrm>
            <a:off x="1117600" y="381001"/>
            <a:ext cx="1422400" cy="314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Main RAM </a:t>
            </a:r>
            <a:endParaRPr lang="en-US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372" name="TextBox 27"/>
          <p:cNvSpPr txBox="1">
            <a:spLocks noChangeArrowheads="1"/>
          </p:cNvSpPr>
          <p:nvPr/>
        </p:nvSpPr>
        <p:spPr bwMode="auto">
          <a:xfrm>
            <a:off x="3251200" y="381001"/>
            <a:ext cx="1422400" cy="314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ALPHA </a:t>
            </a:r>
            <a:endParaRPr lang="en-US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373" name="TextBox 27"/>
          <p:cNvSpPr txBox="1">
            <a:spLocks noChangeArrowheads="1"/>
          </p:cNvSpPr>
          <p:nvPr/>
        </p:nvSpPr>
        <p:spPr bwMode="auto">
          <a:xfrm>
            <a:off x="5384800" y="381001"/>
            <a:ext cx="1422400" cy="314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I/O Area </a:t>
            </a:r>
            <a:endParaRPr lang="en-US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374" name="TextBox 27"/>
          <p:cNvSpPr txBox="1">
            <a:spLocks noChangeArrowheads="1"/>
          </p:cNvSpPr>
          <p:nvPr/>
        </p:nvSpPr>
        <p:spPr bwMode="auto">
          <a:xfrm>
            <a:off x="7620000" y="381001"/>
            <a:ext cx="1422400" cy="314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General XM </a:t>
            </a:r>
            <a:endParaRPr lang="en-US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375" name="TextBox 27"/>
          <p:cNvSpPr txBox="1">
            <a:spLocks noChangeArrowheads="1"/>
          </p:cNvSpPr>
          <p:nvPr/>
        </p:nvSpPr>
        <p:spPr bwMode="auto">
          <a:xfrm>
            <a:off x="9607551" y="381001"/>
            <a:ext cx="1828800" cy="314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PRGM/DATA/ASCII</a:t>
            </a:r>
            <a:r>
              <a:rPr lang="en-US" sz="1400">
                <a:latin typeface="Calibri" pitchFamily="34" charset="0"/>
              </a:rPr>
              <a:t> </a:t>
            </a:r>
            <a:endParaRPr lang="en-US" sz="1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EEC66C-2212-4C14-8498-268619706493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9347200" y="695326"/>
            <a:ext cx="1930400" cy="43592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BUFLNG?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CLLSTFL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CLPG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CLRFL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COPYPG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CRDIR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CRFLDTA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CRFLBUF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CRFLKEY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ENDPG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FNC?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FRBYT?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INITPG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KEYAS?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LDPGM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LDREG/X - GTREG/X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LDREGXY - GTREGXY LDKEY - GTKEY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LDBUF - GTBUF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PG&lt;&gt;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PG?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PGSUM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PTCT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PG01/10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SETPRV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UNPTCT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WRTPG - READPG XQ&gt;XR</a:t>
            </a:r>
          </a:p>
        </p:txBody>
      </p:sp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4978400" y="695325"/>
            <a:ext cx="1930400" cy="317009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AND</a:t>
            </a:r>
          </a:p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BCAT</a:t>
            </a:r>
          </a:p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BCD-BIN</a:t>
            </a:r>
          </a:p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BIN-BCD</a:t>
            </a:r>
          </a:p>
          <a:p>
            <a:pPr fontAlgn="b"/>
            <a:r>
              <a:rPr lang="en-US" sz="1000" dirty="0">
                <a:solidFill>
                  <a:srgbClr val="FF0000"/>
                </a:solidFill>
                <a:latin typeface="Calibri" pitchFamily="34" charset="0"/>
              </a:rPr>
              <a:t>CHKSYS</a:t>
            </a:r>
          </a:p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CTRAST</a:t>
            </a:r>
          </a:p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DELETE</a:t>
            </a:r>
          </a:p>
          <a:p>
            <a:pPr fontAlgn="b"/>
            <a:r>
              <a:rPr lang="en-US" sz="1000" dirty="0">
                <a:solidFill>
                  <a:srgbClr val="FF0000"/>
                </a:solidFill>
                <a:latin typeface="Calibri" pitchFamily="34" charset="0"/>
              </a:rPr>
              <a:t>HPCAT</a:t>
            </a:r>
          </a:p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INSERT</a:t>
            </a:r>
          </a:p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NOT</a:t>
            </a:r>
          </a:p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OR</a:t>
            </a:r>
          </a:p>
          <a:p>
            <a:pPr fontAlgn="b"/>
            <a:r>
              <a:rPr lang="en-US" sz="1000" dirty="0">
                <a:solidFill>
                  <a:srgbClr val="FF0000"/>
                </a:solidFill>
                <a:latin typeface="Calibri" pitchFamily="34" charset="0"/>
              </a:rPr>
              <a:t>PGROOM</a:t>
            </a:r>
          </a:p>
          <a:p>
            <a:pPr fontAlgn="b"/>
            <a:r>
              <a:rPr lang="en-US" sz="1000" dirty="0">
                <a:solidFill>
                  <a:srgbClr val="FF0000"/>
                </a:solidFill>
                <a:latin typeface="Calibri" pitchFamily="34" charset="0"/>
              </a:rPr>
              <a:t>PGSUM</a:t>
            </a:r>
          </a:p>
          <a:p>
            <a:pPr fontAlgn="b"/>
            <a:r>
              <a:rPr lang="en-US" sz="1000" dirty="0">
                <a:solidFill>
                  <a:srgbClr val="FF0000"/>
                </a:solidFill>
                <a:latin typeface="Calibri" pitchFamily="34" charset="0"/>
              </a:rPr>
              <a:t>ROMLST</a:t>
            </a:r>
          </a:p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ROTYX</a:t>
            </a:r>
          </a:p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SHIFTYX</a:t>
            </a:r>
          </a:p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X-$</a:t>
            </a:r>
          </a:p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X+Y</a:t>
            </a:r>
          </a:p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XOR</a:t>
            </a:r>
          </a:p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Y-X</a:t>
            </a:r>
          </a:p>
        </p:txBody>
      </p:sp>
      <p:sp>
        <p:nvSpPr>
          <p:cNvPr id="15374" name="Rectangle 11"/>
          <p:cNvSpPr>
            <a:spLocks noChangeArrowheads="1"/>
          </p:cNvSpPr>
          <p:nvPr/>
        </p:nvSpPr>
        <p:spPr bwMode="auto">
          <a:xfrm>
            <a:off x="914400" y="695326"/>
            <a:ext cx="1930400" cy="60356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CLRAM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CODE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COPYROM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DECODE/YX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DISASM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HAPPCHR/REC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HARCLRC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HASROOM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HCLFL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HCRFLAS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HCRFLD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HDELCHR/REC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HEPDIR/X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HEPROOM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HEXEDIT</a:t>
            </a:r>
          </a:p>
          <a:p>
            <a:pPr fontAlgn="b"/>
            <a:r>
              <a:rPr lang="en-US" sz="1000">
                <a:solidFill>
                  <a:srgbClr val="FF0000"/>
                </a:solidFill>
                <a:latin typeface="Calibri" pitchFamily="34" charset="0"/>
              </a:rPr>
              <a:t>HFLADR</a:t>
            </a:r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 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HFLSIZE</a:t>
            </a:r>
          </a:p>
          <a:p>
            <a:pPr fontAlgn="b"/>
            <a:r>
              <a:rPr lang="en-US" sz="1000">
                <a:solidFill>
                  <a:srgbClr val="FF0000"/>
                </a:solidFill>
                <a:latin typeface="Calibri" pitchFamily="34" charset="0"/>
              </a:rPr>
              <a:t>HFLTYP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HGETREC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HINSCHR/REC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HPOSFL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HPROMPT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HPURFL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HRCLPT/A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HRENAME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HSAVEA - HGETA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HSAVEK - HGETK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HSAVEP - </a:t>
            </a:r>
            <a:r>
              <a:rPr lang="en-US" sz="1000">
                <a:solidFill>
                  <a:srgbClr val="FF0000"/>
                </a:solidFill>
                <a:latin typeface="Calibri" pitchFamily="34" charset="0"/>
              </a:rPr>
              <a:t>HGETP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HSAVER/X – HGETR/X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HSAVEX - HGETX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HSEC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HSEKPT/A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HUNSEC</a:t>
            </a:r>
          </a:p>
          <a:p>
            <a:pPr fontAlgn="b"/>
            <a:r>
              <a:rPr lang="en-US" sz="1000">
                <a:solidFill>
                  <a:srgbClr val="FF0000"/>
                </a:solidFill>
                <a:latin typeface="Calibri" pitchFamily="34" charset="0"/>
              </a:rPr>
              <a:t>HWRKFL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HWRTFL - HREADFL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PRIVATE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RAMTOG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READROM - WRTROM</a:t>
            </a:r>
          </a:p>
          <a:p>
            <a:pPr fontAlgn="b"/>
            <a:r>
              <a:rPr lang="en-US" sz="1000">
                <a:solidFill>
                  <a:srgbClr val="FF0000"/>
                </a:solidFill>
                <a:latin typeface="Calibri" pitchFamily="34" charset="0"/>
              </a:rPr>
              <a:t>RLSRAM</a:t>
            </a:r>
          </a:p>
        </p:txBody>
      </p:sp>
      <p:sp>
        <p:nvSpPr>
          <p:cNvPr id="15375" name="TextBox 27"/>
          <p:cNvSpPr txBox="1">
            <a:spLocks noChangeArrowheads="1"/>
          </p:cNvSpPr>
          <p:nvPr/>
        </p:nvSpPr>
        <p:spPr bwMode="auto">
          <a:xfrm>
            <a:off x="1117600" y="314326"/>
            <a:ext cx="1422400" cy="314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</a:rPr>
              <a:t>-HEPAX 4H </a:t>
            </a:r>
            <a:endParaRPr lang="en-US" sz="1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377" name="TextBox 27"/>
          <p:cNvSpPr txBox="1">
            <a:spLocks noChangeArrowheads="1"/>
          </p:cNvSpPr>
          <p:nvPr/>
        </p:nvSpPr>
        <p:spPr bwMode="auto">
          <a:xfrm>
            <a:off x="9550400" y="314326"/>
            <a:ext cx="1422400" cy="314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RAMBOX</a:t>
            </a:r>
            <a:endParaRPr lang="en-US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380" name="Rectangle 11"/>
          <p:cNvSpPr>
            <a:spLocks noChangeArrowheads="1"/>
          </p:cNvSpPr>
          <p:nvPr/>
        </p:nvSpPr>
        <p:spPr bwMode="auto">
          <a:xfrm>
            <a:off x="2946400" y="695326"/>
            <a:ext cx="1930400" cy="486287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ALENG</a:t>
            </a:r>
          </a:p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ANUM</a:t>
            </a:r>
          </a:p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AROT</a:t>
            </a:r>
          </a:p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ATOX</a:t>
            </a:r>
          </a:p>
          <a:p>
            <a:pPr fontAlgn="b"/>
            <a:r>
              <a:rPr lang="en-US" sz="1000" dirty="0">
                <a:solidFill>
                  <a:srgbClr val="FF0000"/>
                </a:solidFill>
                <a:latin typeface="Calibri" pitchFamily="34" charset="0"/>
              </a:rPr>
              <a:t>CLEM</a:t>
            </a:r>
            <a:r>
              <a:rPr lang="en-US" sz="1000" dirty="0">
                <a:solidFill>
                  <a:srgbClr val="0000FF"/>
                </a:solidFill>
                <a:latin typeface="Calibri" pitchFamily="34" charset="0"/>
              </a:rPr>
              <a:t> </a:t>
            </a:r>
          </a:p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CLKEYS</a:t>
            </a:r>
          </a:p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CLRGX</a:t>
            </a:r>
          </a:p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GETKEY</a:t>
            </a:r>
          </a:p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GEYTKEYX</a:t>
            </a:r>
          </a:p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PASN</a:t>
            </a:r>
          </a:p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PCLPS</a:t>
            </a:r>
          </a:p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POSA</a:t>
            </a:r>
          </a:p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PSIZE</a:t>
            </a:r>
          </a:p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RCLFLAG</a:t>
            </a:r>
          </a:p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REGMOVE</a:t>
            </a:r>
          </a:p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REGSWAP</a:t>
            </a:r>
          </a:p>
          <a:p>
            <a:pPr fontAlgn="b"/>
            <a:r>
              <a:rPr lang="en-US" sz="1000" dirty="0">
                <a:solidFill>
                  <a:srgbClr val="FF0000"/>
                </a:solidFill>
                <a:latin typeface="Calibri" pitchFamily="34" charset="0"/>
              </a:rPr>
              <a:t>RTN?</a:t>
            </a:r>
          </a:p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SIZE?</a:t>
            </a:r>
          </a:p>
          <a:p>
            <a:pPr fontAlgn="b"/>
            <a:r>
              <a:rPr lang="en-US" sz="1000" dirty="0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REG?</a:t>
            </a:r>
          </a:p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STOFLAG</a:t>
            </a:r>
          </a:p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X#NN?</a:t>
            </a:r>
          </a:p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X&lt;=NN?</a:t>
            </a:r>
          </a:p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X&lt;&gt;F</a:t>
            </a:r>
          </a:p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X&lt;NN?</a:t>
            </a:r>
          </a:p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X=NN?</a:t>
            </a:r>
          </a:p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X&gt;=NN?</a:t>
            </a:r>
          </a:p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X&gt;NN?</a:t>
            </a:r>
          </a:p>
          <a:p>
            <a:pPr fontAlgn="b"/>
            <a:r>
              <a:rPr lang="en-US" sz="1000" i="1" dirty="0">
                <a:solidFill>
                  <a:srgbClr val="0000FF"/>
                </a:solidFill>
                <a:latin typeface="Calibri" pitchFamily="34" charset="0"/>
              </a:rPr>
              <a:t>XTOA</a:t>
            </a:r>
          </a:p>
          <a:p>
            <a:pPr fontAlgn="b"/>
            <a:r>
              <a:rPr lang="en-US" sz="1000" dirty="0">
                <a:solidFill>
                  <a:srgbClr val="FF0000"/>
                </a:solidFill>
                <a:latin typeface="Calibri" pitchFamily="34" charset="0"/>
              </a:rPr>
              <a:t>XFCAT</a:t>
            </a:r>
          </a:p>
          <a:p>
            <a:pPr fontAlgn="b"/>
            <a:r>
              <a:rPr lang="en-US" sz="1000" dirty="0">
                <a:solidFill>
                  <a:srgbClr val="FF0000"/>
                </a:solidFill>
                <a:latin typeface="Calibri" pitchFamily="34" charset="0"/>
              </a:rPr>
              <a:t>XQ&gt;GO</a:t>
            </a:r>
          </a:p>
          <a:p>
            <a:pPr fontAlgn="b"/>
            <a:r>
              <a:rPr lang="en-US" sz="1000" dirty="0">
                <a:solidFill>
                  <a:srgbClr val="FF0000"/>
                </a:solidFill>
                <a:latin typeface="Calibri" pitchFamily="34" charset="0"/>
              </a:rPr>
              <a:t>XQXM</a:t>
            </a:r>
          </a:p>
        </p:txBody>
      </p:sp>
      <p:sp>
        <p:nvSpPr>
          <p:cNvPr id="15381" name="TextBox 27"/>
          <p:cNvSpPr txBox="1">
            <a:spLocks noChangeArrowheads="1"/>
          </p:cNvSpPr>
          <p:nvPr/>
        </p:nvSpPr>
        <p:spPr bwMode="auto">
          <a:xfrm>
            <a:off x="5181600" y="314326"/>
            <a:ext cx="1422400" cy="314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HEPAX(A)</a:t>
            </a:r>
            <a:endParaRPr lang="en-US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382" name="TextBox 27"/>
          <p:cNvSpPr txBox="1">
            <a:spLocks noChangeArrowheads="1"/>
          </p:cNvSpPr>
          <p:nvPr/>
        </p:nvSpPr>
        <p:spPr bwMode="auto">
          <a:xfrm>
            <a:off x="3251200" y="304801"/>
            <a:ext cx="1422400" cy="314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XF(A) </a:t>
            </a:r>
            <a:endParaRPr lang="en-US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149600" y="5562600"/>
            <a:ext cx="1727200" cy="533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400">
                <a:latin typeface="Calibri" pitchFamily="34" charset="0"/>
              </a:rPr>
              <a:t>HEPAX RAM</a:t>
            </a:r>
          </a:p>
          <a:p>
            <a:pPr algn="ctr">
              <a:lnSpc>
                <a:spcPct val="90000"/>
              </a:lnSpc>
            </a:pPr>
            <a:r>
              <a:rPr lang="en-US" sz="1400">
                <a:latin typeface="Calibri" pitchFamily="34" charset="0"/>
              </a:rPr>
              <a:t>32 kB On-line</a:t>
            </a:r>
          </a:p>
        </p:txBody>
      </p:sp>
      <p:pic>
        <p:nvPicPr>
          <p:cNvPr id="1538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5078414"/>
            <a:ext cx="2107809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10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5778" y="5576376"/>
            <a:ext cx="202382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8940800" y="5114925"/>
            <a:ext cx="2743200" cy="533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latin typeface="Calibri" pitchFamily="34" charset="0"/>
              </a:rPr>
              <a:t>RAMBOX</a:t>
            </a:r>
          </a:p>
          <a:p>
            <a:pPr algn="ctr">
              <a:lnSpc>
                <a:spcPct val="90000"/>
              </a:lnSpc>
            </a:pPr>
            <a:r>
              <a:rPr lang="en-US" sz="1200">
                <a:latin typeface="Calibri" pitchFamily="34" charset="0"/>
              </a:rPr>
              <a:t>16 kB On-line / 16Kb Off-line</a:t>
            </a:r>
          </a:p>
        </p:txBody>
      </p:sp>
      <p:pic>
        <p:nvPicPr>
          <p:cNvPr id="15387" name="Picture 10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8400" y="4267201"/>
            <a:ext cx="1956972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86D3C-D6CD-4795-AC69-630E465352E5}" type="slidenum">
              <a:rPr lang="en-US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6389" name="Rectangle 11"/>
          <p:cNvSpPr>
            <a:spLocks noChangeArrowheads="1"/>
          </p:cNvSpPr>
          <p:nvPr/>
        </p:nvSpPr>
        <p:spPr bwMode="auto">
          <a:xfrm>
            <a:off x="914400" y="895351"/>
            <a:ext cx="1930400" cy="39020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CLDF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CLEM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CLPR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CLRSU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CLSEC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CRDF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DELFL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DF+ / -  /* //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DPTDF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EXALL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EXEM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EXREG/X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EXST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FIND/I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FLDIR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INIDATA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INIPRGM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IPTDF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LOADP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MPTDF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RCLALL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RCLDF/X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RCLEM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RCLIDF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RCLREG/X</a:t>
            </a:r>
          </a:p>
        </p:txBody>
      </p:sp>
      <p:sp>
        <p:nvSpPr>
          <p:cNvPr id="16394" name="TextBox 27"/>
          <p:cNvSpPr txBox="1">
            <a:spLocks noChangeArrowheads="1"/>
          </p:cNvSpPr>
          <p:nvPr/>
        </p:nvSpPr>
        <p:spPr bwMode="auto">
          <a:xfrm>
            <a:off x="9245600" y="457201"/>
            <a:ext cx="1422400" cy="314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  <a:latin typeface="Calibri" pitchFamily="34" charset="0"/>
              </a:rPr>
              <a:t>Profiset</a:t>
            </a:r>
          </a:p>
        </p:txBody>
      </p:sp>
      <p:sp>
        <p:nvSpPr>
          <p:cNvPr id="16397" name="Rectangle 11"/>
          <p:cNvSpPr>
            <a:spLocks noChangeArrowheads="1"/>
          </p:cNvSpPr>
          <p:nvPr/>
        </p:nvSpPr>
        <p:spPr bwMode="auto">
          <a:xfrm>
            <a:off x="2336800" y="895351"/>
            <a:ext cx="1625600" cy="39020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RCLST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READRAM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RENFL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RESDF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RLEFT?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RPTDF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RSTDF/X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SETSEC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SPTDF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STOALL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STODF/Y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STOEM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STOREG/X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STOST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SZ?DF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WRTRAM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X&lt;&gt;DF/Y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X=DF?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X&lt;&gt;DF?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X&lt;DF?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X&lt;=DF?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X&gt;DF?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X&gt;=DF?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X=PT?</a:t>
            </a:r>
          </a:p>
          <a:p>
            <a:pPr fontAlgn="b"/>
            <a:endParaRPr lang="en-US" sz="100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6398" name="Rectangle 11"/>
          <p:cNvSpPr>
            <a:spLocks noChangeArrowheads="1"/>
          </p:cNvSpPr>
          <p:nvPr/>
        </p:nvSpPr>
        <p:spPr bwMode="auto">
          <a:xfrm>
            <a:off x="4165600" y="895351"/>
            <a:ext cx="1930400" cy="39020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ACHR/REC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AFLD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ALEN?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ASRM?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A=F? = A&lt;&gt;F?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A&lt;F? – A&gt;F?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A&lt;=F? – A&gt;=F?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CLAF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CRAF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DCHPT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DCHR/REC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DFLD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DRCPT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EDT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FINDPS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FLEN?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GCHR/REC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GFLD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ICHPT/R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IFLD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IRCPT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IREC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MCHPT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MRCPT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NAMAF/DF</a:t>
            </a:r>
          </a:p>
        </p:txBody>
      </p:sp>
      <p:sp>
        <p:nvSpPr>
          <p:cNvPr id="16399" name="Rectangle 11"/>
          <p:cNvSpPr>
            <a:spLocks noChangeArrowheads="1"/>
          </p:cNvSpPr>
          <p:nvPr/>
        </p:nvSpPr>
        <p:spPr bwMode="auto">
          <a:xfrm>
            <a:off x="8331200" y="914401"/>
            <a:ext cx="1930400" cy="37496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EP=BL?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EP=FF?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EPROM?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PROM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PBL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CLEAR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CLRN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COPYBL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IDBL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INIT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NAMEBL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NEWBL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NEXTBL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PACKBL/KC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REVBL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SLCT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SUMBL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ADR&gt;ID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BL? /A? /1A?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BLCAT/X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BLF?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CATF?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CATS?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ID?</a:t>
            </a:r>
          </a:p>
        </p:txBody>
      </p:sp>
      <p:sp>
        <p:nvSpPr>
          <p:cNvPr id="16387" name="Rectangle 11"/>
          <p:cNvSpPr>
            <a:spLocks noChangeArrowheads="1"/>
          </p:cNvSpPr>
          <p:nvPr/>
        </p:nvSpPr>
        <p:spPr bwMode="auto">
          <a:xfrm>
            <a:off x="9956800" y="914401"/>
            <a:ext cx="1625600" cy="37496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LENG?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CHKBL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ID&gt;ADR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REV?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SRV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TYP?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LADEP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PRVBL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PRVP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XROMBL/P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DATE2/5/7/N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DATI2/4/7/9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X&gt;DATY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GETBL - SAVEBL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GETF - SAVEF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CLRS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EPACK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J?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L*/ - /=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LADEK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LADES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N?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PKEY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PRM</a:t>
            </a:r>
          </a:p>
        </p:txBody>
      </p:sp>
      <p:sp>
        <p:nvSpPr>
          <p:cNvPr id="16396" name="Rectangle 11"/>
          <p:cNvSpPr>
            <a:spLocks noChangeArrowheads="1"/>
          </p:cNvSpPr>
          <p:nvPr/>
        </p:nvSpPr>
        <p:spPr bwMode="auto">
          <a:xfrm>
            <a:off x="5791200" y="895351"/>
            <a:ext cx="1625600" cy="39020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NFLD?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NREC?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NUMREC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OUTCHR/REC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OUTFLD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RCHPT/R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RESAF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RFLD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RLEN?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RRCPT/REC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RSTAF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SCHPT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SFPT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SRCPT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ST&lt;&gt;DF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SWPREC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SZ?AF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X&lt;&gt;CHR</a:t>
            </a:r>
          </a:p>
          <a:p>
            <a:pPr fontAlgn="b"/>
            <a:r>
              <a:rPr lang="en-US" sz="1000">
                <a:solidFill>
                  <a:srgbClr val="0000FF"/>
                </a:solidFill>
                <a:latin typeface="Calibri" pitchFamily="34" charset="0"/>
              </a:rPr>
              <a:t>?EOF</a:t>
            </a:r>
          </a:p>
          <a:p>
            <a:pPr fontAlgn="b"/>
            <a:endParaRPr lang="en-US" sz="1000">
              <a:solidFill>
                <a:srgbClr val="0000FF"/>
              </a:solidFill>
              <a:latin typeface="Calibri" pitchFamily="34" charset="0"/>
            </a:endParaRPr>
          </a:p>
          <a:p>
            <a:pPr fontAlgn="b"/>
            <a:endParaRPr lang="en-US" sz="1000">
              <a:solidFill>
                <a:srgbClr val="0000FF"/>
              </a:solidFill>
              <a:latin typeface="Calibri" pitchFamily="34" charset="0"/>
            </a:endParaRPr>
          </a:p>
          <a:p>
            <a:pPr fontAlgn="b"/>
            <a:endParaRPr lang="en-US" sz="1000">
              <a:solidFill>
                <a:srgbClr val="0000FF"/>
              </a:solidFill>
              <a:latin typeface="Calibri" pitchFamily="34" charset="0"/>
            </a:endParaRPr>
          </a:p>
          <a:p>
            <a:pPr fontAlgn="b"/>
            <a:endParaRPr lang="en-US" sz="1000">
              <a:solidFill>
                <a:srgbClr val="0000FF"/>
              </a:solidFill>
              <a:latin typeface="Calibri" pitchFamily="34" charset="0"/>
            </a:endParaRPr>
          </a:p>
          <a:p>
            <a:pPr fontAlgn="b"/>
            <a:endParaRPr lang="en-US" sz="1000">
              <a:solidFill>
                <a:srgbClr val="0000FF"/>
              </a:solidFill>
              <a:latin typeface="Calibri" pitchFamily="34" charset="0"/>
            </a:endParaRPr>
          </a:p>
          <a:p>
            <a:pPr fontAlgn="b"/>
            <a:endParaRPr lang="en-US" sz="10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0" y="4933950"/>
            <a:ext cx="27686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2067" y="361951"/>
            <a:ext cx="487923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36001" y="4953000"/>
            <a:ext cx="26797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15105928-7593-434D-AA07-A2E45DB80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0" y="266652"/>
            <a:ext cx="10515600" cy="781392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AMC_OS/X Highlights (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Con’t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C31F39C4-9CCA-4768-816B-6E29FDCB2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95447" y="1078874"/>
            <a:ext cx="2118852" cy="58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1BFA05-9BB5-47F0-9864-433ADFCF4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9874" y="3207434"/>
            <a:ext cx="2233594" cy="3369847"/>
          </a:xfrm>
          <a:prstGeom prst="rect">
            <a:avLst/>
          </a:prstGeom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xmlns="" id="{012BDCAD-F9F1-4D7B-9EE4-C863EC819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1087" y="175816"/>
            <a:ext cx="18288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027D5EEE-DD43-4C0D-B9C8-A4224441D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4584" y="3137095"/>
            <a:ext cx="1605957" cy="341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xmlns="" id="{044168E9-E0E1-4706-A54D-DE40D9B55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724" y="3050864"/>
            <a:ext cx="4867254" cy="369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ECFFB0-2944-4636-A307-29546A17BB66}"/>
              </a:ext>
            </a:extLst>
          </p:cNvPr>
          <p:cNvSpPr txBox="1"/>
          <p:nvPr/>
        </p:nvSpPr>
        <p:spPr>
          <a:xfrm>
            <a:off x="1251288" y="1266164"/>
            <a:ext cx="3888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AECROM’s Program Generator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HEPAX’ </a:t>
            </a:r>
            <a:r>
              <a:rPr lang="en-US" sz="1600" dirty="0" err="1"/>
              <a:t>Disassembler</a:t>
            </a:r>
            <a:r>
              <a:rPr lang="en-US" sz="1600" dirty="0"/>
              <a:t> &amp; HEXEDIT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Håkan’s </a:t>
            </a:r>
            <a:r>
              <a:rPr lang="en-US" sz="1600" dirty="0"/>
              <a:t>RAM Editor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Read/Write </a:t>
            </a:r>
            <a:r>
              <a:rPr lang="en-US" sz="1600" dirty="0" err="1"/>
              <a:t>XMem</a:t>
            </a:r>
            <a:r>
              <a:rPr lang="en-US" sz="1600" dirty="0"/>
              <a:t>  to IL-Drive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Buffer Catalog (w/ View &amp; Deletion)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22 Sub-functions &amp; LastF support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CCA84C87-171C-47D1-8C6C-091E2AC8B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6185" y="3158439"/>
            <a:ext cx="2222349" cy="40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xmlns="" id="{9DEABFE7-6E5E-47C3-B0E2-BBDD1B85C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3220" y="3612423"/>
            <a:ext cx="2232671" cy="38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xmlns="" id="{7BF934CB-7253-4134-8F0E-19BAF3C24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7464" y="4106547"/>
            <a:ext cx="2198146" cy="39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xmlns="" id="{63488C42-7F0E-4310-8E34-FE575E497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3888" y="4559120"/>
            <a:ext cx="2187935" cy="38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8AEFF3F-70B9-4D56-AE34-992A1DA18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5DD5758-356A-4104-9156-DC0393D05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C5E049E-C3C7-402B-8072-4DC560E11D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45659" y="1932657"/>
            <a:ext cx="4340136" cy="92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8270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38">
            <a:extLst>
              <a:ext uri="{FF2B5EF4-FFF2-40B4-BE49-F238E27FC236}">
                <a16:creationId xmlns:a16="http://schemas.microsoft.com/office/drawing/2014/main" xmlns="" id="{3F636D5D-D65E-4924-BB73-6612B34CF7D6}"/>
              </a:ext>
            </a:extLst>
          </p:cNvPr>
          <p:cNvSpPr/>
          <p:nvPr/>
        </p:nvSpPr>
        <p:spPr>
          <a:xfrm>
            <a:off x="4828481" y="2566772"/>
            <a:ext cx="1383323" cy="1582615"/>
          </a:xfrm>
          <a:prstGeom prst="snip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ALPHA_4</a:t>
            </a:r>
          </a:p>
          <a:p>
            <a:pPr algn="ctr"/>
            <a:endParaRPr lang="en-US" sz="800" dirty="0">
              <a:solidFill>
                <a:srgbClr val="0000FF"/>
              </a:solidFill>
            </a:endParaRPr>
          </a:p>
          <a:p>
            <a:pPr algn="ctr"/>
            <a:r>
              <a:rPr lang="en-US" dirty="0" err="1">
                <a:solidFill>
                  <a:srgbClr val="0000FF"/>
                </a:solidFill>
              </a:rPr>
              <a:t>RAMPage</a:t>
            </a:r>
            <a:endParaRPr lang="en-US" dirty="0">
              <a:solidFill>
                <a:srgbClr val="0000FF"/>
              </a:solidFill>
            </a:endParaRPr>
          </a:p>
          <a:p>
            <a:pPr algn="ctr"/>
            <a:r>
              <a:rPr lang="en-US" dirty="0" err="1">
                <a:solidFill>
                  <a:srgbClr val="0000FF"/>
                </a:solidFill>
              </a:rPr>
              <a:t>ToolBox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3122809-4B41-44A6-AD8E-F70C1F2C9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0" y="266652"/>
            <a:ext cx="10515600" cy="781392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Utility Modules</a:t>
            </a:r>
            <a:endParaRPr lang="de-DE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881C375-46E8-4F8D-8AC6-0D0006FB0691}"/>
              </a:ext>
            </a:extLst>
          </p:cNvPr>
          <p:cNvSpPr/>
          <p:nvPr/>
        </p:nvSpPr>
        <p:spPr>
          <a:xfrm>
            <a:off x="833693" y="2163507"/>
            <a:ext cx="2900922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Buffer Management Fns.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X-</a:t>
            </a:r>
            <a:r>
              <a:rPr lang="en-US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Mem</a:t>
            </a: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Management Fns.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Hacker’s Lab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Jump’s Calculator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GOSUB/GOTO Decoder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BCDBIN, BINBCD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Håkan’s RAMEDIT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ZENROM’s RAMED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BLDROM’s ROMED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VASM &lt;&gt; HEX Decoder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E052CB2-CF0D-4086-933C-455976943997}"/>
              </a:ext>
            </a:extLst>
          </p:cNvPr>
          <p:cNvSpPr/>
          <p:nvPr/>
        </p:nvSpPr>
        <p:spPr>
          <a:xfrm>
            <a:off x="6770255" y="2522288"/>
            <a:ext cx="31005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ALPHA Utilities Galore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“Dr. Jekyll's &amp; Mr. Hyde” FAT</a:t>
            </a:r>
          </a:p>
        </p:txBody>
      </p:sp>
      <p:sp>
        <p:nvSpPr>
          <p:cNvPr id="10" name="Snip and Round Single Corner Rectangle 38">
            <a:extLst>
              <a:ext uri="{FF2B5EF4-FFF2-40B4-BE49-F238E27FC236}">
                <a16:creationId xmlns:a16="http://schemas.microsoft.com/office/drawing/2014/main" xmlns="" id="{550DD156-4F53-4A98-9A26-71EC4CCE8C13}"/>
              </a:ext>
            </a:extLst>
          </p:cNvPr>
          <p:cNvSpPr/>
          <p:nvPr/>
        </p:nvSpPr>
        <p:spPr>
          <a:xfrm>
            <a:off x="4828480" y="4294585"/>
            <a:ext cx="1383323" cy="933148"/>
          </a:xfrm>
          <a:prstGeom prst="snip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XROM ROM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437943E-4A56-474B-ABB0-73F170BCEF3B}"/>
              </a:ext>
            </a:extLst>
          </p:cNvPr>
          <p:cNvSpPr/>
          <p:nvPr/>
        </p:nvSpPr>
        <p:spPr>
          <a:xfrm>
            <a:off x="6743697" y="4761159"/>
            <a:ext cx="281545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Byte Jumpers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Direct Byte Loading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Multi-Digit Prompts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HEX &lt;&gt; XROM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Other (Weird &amp; Obscure)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76D0AAC-0B27-4A8F-9FE6-018E07C3BD20}"/>
              </a:ext>
            </a:extLst>
          </p:cNvPr>
          <p:cNvCxnSpPr/>
          <p:nvPr/>
        </p:nvCxnSpPr>
        <p:spPr>
          <a:xfrm>
            <a:off x="6066561" y="3082655"/>
            <a:ext cx="7036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3B696B9-A098-4166-95ED-37E31069BBBD}"/>
              </a:ext>
            </a:extLst>
          </p:cNvPr>
          <p:cNvCxnSpPr/>
          <p:nvPr/>
        </p:nvCxnSpPr>
        <p:spPr>
          <a:xfrm>
            <a:off x="6066560" y="4991755"/>
            <a:ext cx="7036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24416E9-353B-4DD3-AE4F-616276EB87D5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734615" y="3594668"/>
            <a:ext cx="1040585" cy="3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8A39E12A-ADD9-46A0-88D6-2E7C4C2E1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23757" y="140680"/>
            <a:ext cx="2001378" cy="328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xmlns="" id="{612016ED-784F-4966-99F6-8F4EC08C1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1892" y="3502704"/>
            <a:ext cx="2001377" cy="324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2028051-C51E-4300-AD2F-CB9D1F3F5BBF}"/>
              </a:ext>
            </a:extLst>
          </p:cNvPr>
          <p:cNvSpPr/>
          <p:nvPr/>
        </p:nvSpPr>
        <p:spPr>
          <a:xfrm>
            <a:off x="6889796" y="3159935"/>
            <a:ext cx="947450" cy="1206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ALPHA </a:t>
            </a:r>
            <a:r>
              <a:rPr lang="en-US" dirty="0" err="1"/>
              <a:t>Fns</a:t>
            </a:r>
            <a:r>
              <a:rPr lang="en-US" dirty="0"/>
              <a:t>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D21FB35-BB18-4B12-A0B3-04599202B22D}"/>
              </a:ext>
            </a:extLst>
          </p:cNvPr>
          <p:cNvSpPr/>
          <p:nvPr/>
        </p:nvSpPr>
        <p:spPr>
          <a:xfrm>
            <a:off x="8329990" y="3159935"/>
            <a:ext cx="947450" cy="1206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LCD </a:t>
            </a:r>
            <a:r>
              <a:rPr lang="en-US" dirty="0" err="1"/>
              <a:t>Fns</a:t>
            </a:r>
            <a:r>
              <a:rPr lang="en-US" dirty="0"/>
              <a:t>.</a:t>
            </a:r>
          </a:p>
        </p:txBody>
      </p:sp>
      <p:sp>
        <p:nvSpPr>
          <p:cNvPr id="26" name="Arrow: Left-Right 25">
            <a:extLst>
              <a:ext uri="{FF2B5EF4-FFF2-40B4-BE49-F238E27FC236}">
                <a16:creationId xmlns:a16="http://schemas.microsoft.com/office/drawing/2014/main" xmlns="" id="{CD8CEC43-8D2C-433F-B01F-C6C10C17E0D7}"/>
              </a:ext>
            </a:extLst>
          </p:cNvPr>
          <p:cNvSpPr/>
          <p:nvPr/>
        </p:nvSpPr>
        <p:spPr>
          <a:xfrm>
            <a:off x="7744622" y="3586862"/>
            <a:ext cx="677992" cy="344853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216" y="5465297"/>
            <a:ext cx="23685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15531" y="5454968"/>
            <a:ext cx="23955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87324" y="1139484"/>
            <a:ext cx="2362200" cy="400050"/>
          </a:xfrm>
          <a:prstGeom prst="rect">
            <a:avLst/>
          </a:prstGeom>
          <a:noFill/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400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80290" y="1561515"/>
            <a:ext cx="237966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5484" y="1139484"/>
            <a:ext cx="237966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53620" y="1589650"/>
            <a:ext cx="234632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4488" y="1160585"/>
            <a:ext cx="237966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7454" y="1589650"/>
            <a:ext cx="2379663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Arrow Connector 30"/>
          <p:cNvCxnSpPr>
            <a:endCxn id="50178" idx="1"/>
          </p:cNvCxnSpPr>
          <p:nvPr/>
        </p:nvCxnSpPr>
        <p:spPr>
          <a:xfrm flipV="1">
            <a:off x="2616591" y="5666899"/>
            <a:ext cx="898940" cy="16449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3F5479F-E9B7-4071-A9A0-E71CFECFA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Ángel Martin - November 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56C0C9E-7C00-4C38-986F-6CC3D885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207D-3350-44F5-987F-AB93721C89F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331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12425</Words>
  <Application>Microsoft Office PowerPoint</Application>
  <PresentationFormat>Custom</PresentationFormat>
  <Paragraphs>5745</Paragraphs>
  <Slides>73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5" baseType="lpstr">
      <vt:lpstr>Office Theme</vt:lpstr>
      <vt:lpstr>Picture</vt:lpstr>
      <vt:lpstr>The HP-41 EEE(*) Experience</vt:lpstr>
      <vt:lpstr>Presentation Agenda:</vt:lpstr>
      <vt:lpstr>[4LIB] Library#4: A sorta MindMap</vt:lpstr>
      <vt:lpstr>Auxiliary &amp; Banked FAT Concept</vt:lpstr>
      <vt:lpstr>Advanced Modules Vital Signs</vt:lpstr>
      <vt:lpstr>The Last (Sub)Function Storage</vt:lpstr>
      <vt:lpstr>AMC_OS/X Highlights</vt:lpstr>
      <vt:lpstr>AMC_OS/X Highlights (Con’t)</vt:lpstr>
      <vt:lpstr>Other Utility Modules</vt:lpstr>
      <vt:lpstr>Dr. Jekyll &amp; Mr. Hyde</vt:lpstr>
      <vt:lpstr>Enhanced Unit Management System (UMS+)</vt:lpstr>
      <vt:lpstr>The “Total Rekall” Schema</vt:lpstr>
      <vt:lpstr>Slide 13</vt:lpstr>
      <vt:lpstr>Dare to Compare Interconnectivity</vt:lpstr>
      <vt:lpstr>SELECT your Weapon !</vt:lpstr>
      <vt:lpstr>Auto-Complete XEQ+ (a.k.a Bus Navigator)</vt:lpstr>
      <vt:lpstr>Slide 17</vt:lpstr>
      <vt:lpstr>Forwards Searching Behavior</vt:lpstr>
      <vt:lpstr>Backwards Searching Behavior</vt:lpstr>
      <vt:lpstr>Enhanced CX’s ED+ (ASCII Files)</vt:lpstr>
      <vt:lpstr>Loading the I/O Bus</vt:lpstr>
      <vt:lpstr>Interrogating the I/O Bus</vt:lpstr>
      <vt:lpstr>Hyper-spacing sRAM (CL only)</vt:lpstr>
      <vt:lpstr>Expanded Y-Registers (CL only) </vt:lpstr>
      <vt:lpstr>Y-Registers Applications ROM</vt:lpstr>
      <vt:lpstr>HP-16C Emulator Module</vt:lpstr>
      <vt:lpstr>HP-16C Emulator Navigation Tips</vt:lpstr>
      <vt:lpstr>Formula Evaluation Module a.k.a “Giving TI a run for its money”</vt:lpstr>
      <vt:lpstr>Formula Evaluation Module (Con’t)</vt:lpstr>
      <vt:lpstr>41Z Deluxe: The Complex Leviathan</vt:lpstr>
      <vt:lpstr>The 41Z Deluxe Leviathan</vt:lpstr>
      <vt:lpstr>The SandMath Juggernaut</vt:lpstr>
      <vt:lpstr>The SandMath Juggernaut (Con’t)</vt:lpstr>
      <vt:lpstr>SandMath’s Base Conversions</vt:lpstr>
      <vt:lpstr>The SandMatrix Behemoth</vt:lpstr>
      <vt:lpstr>The SandMatrix Behemoth (Con’t)</vt:lpstr>
      <vt:lpstr>The SandMatrix on CL-steroids</vt:lpstr>
      <vt:lpstr>Time Value of Money TVM$   [TMVY]</vt:lpstr>
      <vt:lpstr>Extended Stats &amp; Curve Fitting ROMS  [XTAT,CURV]</vt:lpstr>
      <vt:lpstr>Elliptics and Orthogonal Pols ROM  [EPTC]</vt:lpstr>
      <vt:lpstr>Sums &amp; Areas ROM  [SERI]</vt:lpstr>
      <vt:lpstr>Sand2 -Math and Solve &amp; Integrate ROMS</vt:lpstr>
      <vt:lpstr>Non-linear Systems ROM  [NONL]</vt:lpstr>
      <vt:lpstr>From SOLVE to Solver: Equation Libraries</vt:lpstr>
      <vt:lpstr>Equation Libraries in Detail</vt:lpstr>
      <vt:lpstr>Science &amp; Engineering Modules (my fav’s)</vt:lpstr>
      <vt:lpstr>Orbital Mechanics 101</vt:lpstr>
      <vt:lpstr>Odd Balls and Nerdies (gotta love them!)</vt:lpstr>
      <vt:lpstr>Path-finding in Subway Networks</vt:lpstr>
      <vt:lpstr>Words and Cities in detail</vt:lpstr>
      <vt:lpstr>R&amp;R: Fun Stuff &amp; Playground</vt:lpstr>
      <vt:lpstr>Office Informatics &amp; Other Miscellaneous</vt:lpstr>
      <vt:lpstr>Adapted Books &amp; Literature</vt:lpstr>
      <vt:lpstr>Acknowledgements (a.k.a. the usual suspects…)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Main Memory 2.4 kB On-line</vt:lpstr>
      <vt:lpstr>Main Memory 2.4 kB On-line</vt:lpstr>
      <vt:lpstr>Slide 72</vt:lpstr>
      <vt:lpstr>Slide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 MARTIN-CANAS</dc:creator>
  <cp:lastModifiedBy>Soprano Sax</cp:lastModifiedBy>
  <cp:revision>683</cp:revision>
  <cp:lastPrinted>2018-10-30T13:03:03Z</cp:lastPrinted>
  <dcterms:created xsi:type="dcterms:W3CDTF">2018-02-26T11:02:14Z</dcterms:created>
  <dcterms:modified xsi:type="dcterms:W3CDTF">2018-11-01T15:25:08Z</dcterms:modified>
</cp:coreProperties>
</file>